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38"/>
  </p:notesMasterIdLst>
  <p:sldIdLst>
    <p:sldId id="268" r:id="rId3"/>
    <p:sldId id="1125" r:id="rId4"/>
    <p:sldId id="1122" r:id="rId5"/>
    <p:sldId id="1123" r:id="rId6"/>
    <p:sldId id="1121" r:id="rId7"/>
    <p:sldId id="279" r:id="rId8"/>
    <p:sldId id="986" r:id="rId9"/>
    <p:sldId id="1126" r:id="rId10"/>
    <p:sldId id="1127" r:id="rId11"/>
    <p:sldId id="990" r:id="rId12"/>
    <p:sldId id="991" r:id="rId13"/>
    <p:sldId id="985" r:id="rId14"/>
    <p:sldId id="256" r:id="rId15"/>
    <p:sldId id="982" r:id="rId16"/>
    <p:sldId id="282" r:id="rId17"/>
    <p:sldId id="993" r:id="rId18"/>
    <p:sldId id="992" r:id="rId19"/>
    <p:sldId id="995" r:id="rId20"/>
    <p:sldId id="996" r:id="rId21"/>
    <p:sldId id="1129" r:id="rId22"/>
    <p:sldId id="997" r:id="rId23"/>
    <p:sldId id="998" r:id="rId24"/>
    <p:sldId id="1130" r:id="rId25"/>
    <p:sldId id="999" r:id="rId26"/>
    <p:sldId id="1000" r:id="rId27"/>
    <p:sldId id="994" r:id="rId28"/>
    <p:sldId id="1131" r:id="rId29"/>
    <p:sldId id="1001" r:id="rId30"/>
    <p:sldId id="280" r:id="rId31"/>
    <p:sldId id="1002" r:id="rId32"/>
    <p:sldId id="1132" r:id="rId33"/>
    <p:sldId id="1003" r:id="rId34"/>
    <p:sldId id="1158" r:id="rId35"/>
    <p:sldId id="1128" r:id="rId36"/>
    <p:sldId id="274" r:id="rId37"/>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A604"/>
    <a:srgbClr val="CAC393"/>
    <a:srgbClr val="9D8A3E"/>
    <a:srgbClr val="C7BB88"/>
    <a:srgbClr val="407156"/>
    <a:srgbClr val="96A234"/>
    <a:srgbClr val="4878C4"/>
    <a:srgbClr val="F5BB00"/>
    <a:srgbClr val="4A820C"/>
    <a:srgbClr val="2958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1"/>
    <p:restoredTop sz="94694"/>
  </p:normalViewPr>
  <p:slideViewPr>
    <p:cSldViewPr snapToGrid="0">
      <p:cViewPr varScale="1">
        <p:scale>
          <a:sx n="81" d="100"/>
          <a:sy n="81" d="100"/>
        </p:scale>
        <p:origin x="82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418993-67EE-0D41-BB2C-91B49ACACFE4}" type="datetimeFigureOut">
              <a:rPr kumimoji="1" lang="zh-CN" altLang="en-US" smtClean="0"/>
              <a:t>2024/11/21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438B2-24FB-F241-B9E9-92DAC58F3503}"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6BA93-7054-6E40-9DD2-B856B015FD16}"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a:t>
            </a:r>
            <a:r>
              <a:rPr lang="zh-CN" altLang="en-US"/>
              <a:t>he term “microbiome” is shorthand for the vast and still largely unexplored worlds of bacteria, viruses, fungi and other microorganisms that inhabit every corner of the planet.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36452E69-F075-4D6C-BC3A-2D172D2C543D}"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6438B2-24FB-F241-B9E9-92DAC58F3503}" type="slidenum">
              <a:rPr kumimoji="1" lang="zh-CN" altLang="en-US" smtClean="0"/>
              <a:t>30</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6438B2-24FB-F241-B9E9-92DAC58F3503}" type="slidenum">
              <a:rPr kumimoji="1" lang="zh-CN" altLang="en-US" smtClean="0"/>
              <a:t>31</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36452E69-F075-4D6C-BC3A-2D172D2C543D}" type="slidenum">
              <a:rPr lang="zh-CN" altLang="en-US" smtClean="0"/>
              <a:t>34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113430C-10B3-F947-A8EC-9980BAB4A172}"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13430C-10B3-F947-A8EC-9980BAB4A172}"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13430C-10B3-F947-A8EC-9980BAB4A172}"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113430C-10B3-F947-A8EC-9980BAB4A172}"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13430C-10B3-F947-A8EC-9980BAB4A172}"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13430C-10B3-F947-A8EC-9980BAB4A172}"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13430C-10B3-F947-A8EC-9980BAB4A172}"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13430C-10B3-F947-A8EC-9980BAB4A172}" type="datetimeFigureOut">
              <a:rPr lang="en-US" smtClean="0"/>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13430C-10B3-F947-A8EC-9980BAB4A172}" type="datetimeFigureOut">
              <a:rPr lang="en-US" smtClean="0"/>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13430C-10B3-F947-A8EC-9980BAB4A172}" type="datetimeFigureOut">
              <a:rPr lang="en-US" smtClean="0"/>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13430C-10B3-F947-A8EC-9980BAB4A172}"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13430C-10B3-F947-A8EC-9980BAB4A172}"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13430C-10B3-F947-A8EC-9980BAB4A172}"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13430C-10B3-F947-A8EC-9980BAB4A172}"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13430C-10B3-F947-A8EC-9980BAB4A172}"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13430C-10B3-F947-A8EC-9980BAB4A172}"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13430C-10B3-F947-A8EC-9980BAB4A172}"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13430C-10B3-F947-A8EC-9980BAB4A172}" type="datetimeFigureOut">
              <a:rPr lang="en-US" smtClean="0"/>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13430C-10B3-F947-A8EC-9980BAB4A172}" type="datetimeFigureOut">
              <a:rPr lang="en-US" smtClean="0"/>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13430C-10B3-F947-A8EC-9980BAB4A172}" type="datetimeFigureOut">
              <a:rPr lang="en-US" smtClean="0"/>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13430C-10B3-F947-A8EC-9980BAB4A172}"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13430C-10B3-F947-A8EC-9980BAB4A172}"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0CAC8-6662-FD46-86D1-D18B9A5A9C4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13430C-10B3-F947-A8EC-9980BAB4A172}" type="datetimeFigureOut">
              <a:rPr lang="en-US" smtClean="0"/>
              <a:t>11/21/2024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0CAC8-6662-FD46-86D1-D18B9A5A9C4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13430C-10B3-F947-A8EC-9980BAB4A172}" type="datetimeFigureOut">
              <a:rPr lang="en-US" smtClean="0"/>
              <a:t>11/21/2024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0CAC8-6662-FD46-86D1-D18B9A5A9C4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docs.conda.io/en/latest/" TargetMode="External"/><Relationship Id="rId2" Type="http://schemas.openxmlformats.org/officeDocument/2006/relationships/hyperlink" Target="https://hcc.unl.edu/docs/applications/modules/" TargetMode="External"/><Relationship Id="rId1" Type="http://schemas.openxmlformats.org/officeDocument/2006/relationships/slideLayout" Target="../slideLayouts/slideLayout2.xml"/><Relationship Id="rId4" Type="http://schemas.openxmlformats.org/officeDocument/2006/relationships/hyperlink" Target="https://github.com/mamba-org/mamb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FelixKrueger/TrimGalore"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www.htslib.org/" TargetMode="External"/><Relationship Id="rId2" Type="http://schemas.openxmlformats.org/officeDocument/2006/relationships/hyperlink" Target="https://bowtie-bio.sourceforge.net/bowtie2/manual.shtml" TargetMode="Externa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hcc.unl.edu/docs/applications/app_specific/bioinformatics_tools/alignment_tools/bowtie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706" y="1458024"/>
            <a:ext cx="11662587" cy="1322873"/>
          </a:xfrm>
        </p:spPr>
        <p:txBody>
          <a:bodyPr>
            <a:normAutofit/>
          </a:bodyPr>
          <a:lstStyle/>
          <a:p>
            <a:r>
              <a:rPr lang="en-US" sz="4400"/>
              <a:t>Course Project </a:t>
            </a:r>
            <a:r>
              <a:rPr lang="en-US" altLang="zh-CN" sz="4400">
                <a:ea typeface="等线 Light" panose="02010600030101010101" charset="-122"/>
              </a:rPr>
              <a:t>2</a:t>
            </a:r>
            <a:r>
              <a:rPr lang="en-US" sz="4400"/>
              <a:t>:</a:t>
            </a:r>
            <a:br>
              <a:rPr lang="en-US" sz="4400"/>
            </a:br>
            <a:r>
              <a:rPr lang="en-US" sz="4400"/>
              <a:t>Microbiome </a:t>
            </a:r>
            <a:r>
              <a:rPr lang="en-US" sz="4400">
                <a:ea typeface="等线 Light" panose="02010600030101010101" charset="-122"/>
              </a:rPr>
              <a:t>data </a:t>
            </a:r>
            <a:r>
              <a:rPr lang="en-US" altLang="zh-CN" sz="4400">
                <a:ea typeface="等线 Light" panose="02010600030101010101" charset="-122"/>
              </a:rPr>
              <a:t>analysis</a:t>
            </a:r>
            <a:r>
              <a:rPr lang="zh-CN" altLang="en-US" sz="4400">
                <a:ea typeface="等线 Light" panose="02010600030101010101" charset="-122"/>
              </a:rPr>
              <a:t> </a:t>
            </a:r>
            <a:r>
              <a:rPr lang="en-US" sz="4400"/>
              <a:t>of </a:t>
            </a:r>
            <a:r>
              <a:rPr lang="en-US" sz="4400" err="1"/>
              <a:t>Zygnema</a:t>
            </a:r>
            <a:r>
              <a:rPr lang="en-US" sz="4400"/>
              <a:t> green algae</a:t>
            </a:r>
          </a:p>
        </p:txBody>
      </p:sp>
      <p:sp>
        <p:nvSpPr>
          <p:cNvPr id="4" name="Google Shape;94;p1"/>
          <p:cNvSpPr txBox="1"/>
          <p:nvPr/>
        </p:nvSpPr>
        <p:spPr>
          <a:xfrm>
            <a:off x="2401685" y="3055897"/>
            <a:ext cx="7059168" cy="2977754"/>
          </a:xfrm>
          <a:prstGeom prst="rect">
            <a:avLst/>
          </a:prstGeom>
          <a:solidFill>
            <a:schemeClr val="lt1"/>
          </a:solidFill>
          <a:ln>
            <a:noFill/>
          </a:ln>
        </p:spPr>
        <p:txBody>
          <a:bodyPr spcFirstLastPara="1" vert="horz" wrap="square" lIns="91425" tIns="45700" rIns="91425" bIns="45700"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spcBef>
                <a:spcPts val="0"/>
              </a:spcBef>
              <a:buClr>
                <a:schemeClr val="dk1"/>
              </a:buClr>
              <a:buSzPts val="3200"/>
            </a:pPr>
            <a:r>
              <a:rPr lang="en-US" sz="2800">
                <a:solidFill>
                  <a:schemeClr val="dk1"/>
                </a:solidFill>
                <a:sym typeface="+mn-ea"/>
              </a:rPr>
              <a:t>Dr. Xuehuan Feng(Postdoc)</a:t>
            </a:r>
            <a:endParaRPr lang="en-US" sz="2800">
              <a:solidFill>
                <a:schemeClr val="dk1"/>
              </a:solidFill>
            </a:endParaRPr>
          </a:p>
          <a:p>
            <a:pPr algn="ctr">
              <a:spcBef>
                <a:spcPts val="0"/>
              </a:spcBef>
              <a:buClr>
                <a:schemeClr val="dk1"/>
              </a:buClr>
              <a:buSzPts val="3200"/>
            </a:pPr>
            <a:r>
              <a:rPr lang="en-US" sz="2800">
                <a:solidFill>
                  <a:schemeClr val="dk1"/>
                </a:solidFill>
              </a:rPr>
              <a:t>Xinpeng Zhang (PhD student)</a:t>
            </a:r>
          </a:p>
          <a:p>
            <a:pPr>
              <a:spcBef>
                <a:spcPts val="0"/>
              </a:spcBef>
              <a:buClr>
                <a:schemeClr val="dk1"/>
              </a:buClr>
              <a:buSzPts val="3200"/>
            </a:pPr>
            <a:r>
              <a:rPr lang="en-US" sz="2800">
                <a:solidFill>
                  <a:schemeClr val="dk1"/>
                </a:solidFill>
                <a:sym typeface="+mn-ea"/>
              </a:rPr>
              <a:t>Yi Xing (Master student)</a:t>
            </a:r>
            <a:endParaRPr lang="en-US" sz="2800"/>
          </a:p>
          <a:p>
            <a:pPr>
              <a:spcBef>
                <a:spcPts val="0"/>
              </a:spcBef>
              <a:buClr>
                <a:schemeClr val="dk1"/>
              </a:buClr>
              <a:buSzPts val="3200"/>
            </a:pPr>
            <a:endParaRPr lang="en-US" sz="2800"/>
          </a:p>
          <a:p>
            <a:pPr>
              <a:spcBef>
                <a:spcPts val="480"/>
              </a:spcBef>
              <a:buClr>
                <a:schemeClr val="dk1"/>
              </a:buClr>
              <a:buSzPts val="2400"/>
            </a:pPr>
            <a:r>
              <a:rPr lang="en-US" sz="2800">
                <a:solidFill>
                  <a:schemeClr val="dk1"/>
                </a:solidFill>
              </a:rPr>
              <a:t>Department of Food Science and Technology</a:t>
            </a:r>
            <a:endParaRPr lang="en-US" sz="2800"/>
          </a:p>
          <a:p>
            <a:pPr>
              <a:spcBef>
                <a:spcPts val="480"/>
              </a:spcBef>
              <a:buClr>
                <a:schemeClr val="dk1"/>
              </a:buClr>
              <a:buSzPts val="2400"/>
            </a:pPr>
            <a:r>
              <a:rPr lang="en-US" altLang="zh-CN" sz="2800">
                <a:solidFill>
                  <a:schemeClr val="dk1"/>
                </a:solidFill>
              </a:rPr>
              <a:t>11</a:t>
            </a:r>
            <a:r>
              <a:rPr lang="en-US" sz="2800">
                <a:solidFill>
                  <a:schemeClr val="dk1"/>
                </a:solidFill>
              </a:rPr>
              <a:t>/21/2024</a:t>
            </a:r>
          </a:p>
        </p:txBody>
      </p:sp>
      <p:pic>
        <p:nvPicPr>
          <p:cNvPr id="5" name="Google Shape;98;p1"/>
          <p:cNvPicPr preferRelativeResize="0"/>
          <p:nvPr/>
        </p:nvPicPr>
        <p:blipFill rotWithShape="1">
          <a:blip r:embed="rId3"/>
          <a:srcRect/>
          <a:stretch>
            <a:fillRect/>
          </a:stretch>
        </p:blipFill>
        <p:spPr>
          <a:xfrm>
            <a:off x="175451" y="175538"/>
            <a:ext cx="3786949" cy="930591"/>
          </a:xfrm>
          <a:prstGeom prst="rect">
            <a:avLst/>
          </a:prstGeom>
          <a:noFill/>
          <a:ln>
            <a:noFill/>
          </a:ln>
        </p:spPr>
      </p:pic>
      <p:pic>
        <p:nvPicPr>
          <p:cNvPr id="6" name="Google Shape;99;p1"/>
          <p:cNvPicPr preferRelativeResize="0"/>
          <p:nvPr/>
        </p:nvPicPr>
        <p:blipFill rotWithShape="1">
          <a:blip r:embed="rId4"/>
          <a:srcRect/>
          <a:stretch>
            <a:fillRect/>
          </a:stretch>
        </p:blipFill>
        <p:spPr>
          <a:xfrm>
            <a:off x="9085005" y="175538"/>
            <a:ext cx="2931543" cy="930591"/>
          </a:xfrm>
          <a:prstGeom prst="rect">
            <a:avLst/>
          </a:prstGeom>
          <a:noFill/>
          <a:ln>
            <a:noFill/>
          </a:ln>
        </p:spPr>
      </p:pic>
      <p:sp>
        <p:nvSpPr>
          <p:cNvPr id="7" name="TextBox 6"/>
          <p:cNvSpPr txBox="1"/>
          <p:nvPr/>
        </p:nvSpPr>
        <p:spPr>
          <a:xfrm>
            <a:off x="5143234" y="6236186"/>
            <a:ext cx="1576072" cy="400110"/>
          </a:xfrm>
          <a:prstGeom prst="rect">
            <a:avLst/>
          </a:prstGeom>
          <a:noFill/>
        </p:spPr>
        <p:txBody>
          <a:bodyPr wrap="none" rtlCol="0">
            <a:spAutoFit/>
          </a:bodyPr>
          <a:lstStyle/>
          <a:p>
            <a:r>
              <a:rPr lang="en-US" sz="2000"/>
              <a:t>PI: Yanbin Yin</a:t>
            </a:r>
          </a:p>
        </p:txBody>
      </p:sp>
      <p:pic>
        <p:nvPicPr>
          <p:cNvPr id="8" name="Picture 7"/>
          <p:cNvPicPr>
            <a:picLocks noChangeAspect="1"/>
          </p:cNvPicPr>
          <p:nvPr/>
        </p:nvPicPr>
        <p:blipFill>
          <a:blip r:embed="rId5"/>
          <a:stretch>
            <a:fillRect/>
          </a:stretch>
        </p:blipFill>
        <p:spPr>
          <a:xfrm>
            <a:off x="4210962" y="5791200"/>
            <a:ext cx="3440615" cy="4663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202" y="-296640"/>
            <a:ext cx="10937082" cy="1518047"/>
          </a:xfrm>
        </p:spPr>
        <p:txBody>
          <a:bodyPr>
            <a:normAutofit/>
          </a:bodyPr>
          <a:lstStyle/>
          <a:p>
            <a:pPr algn="ctr">
              <a:lnSpc>
                <a:spcPct val="150000"/>
              </a:lnSpc>
              <a:buClrTx/>
              <a:buSzTx/>
              <a:buFontTx/>
            </a:pPr>
            <a:r>
              <a:rPr lang="en-US" altLang="zh-CN" sz="4800" b="1">
                <a:ea typeface="等线" panose="02010600030101010101" charset="-122"/>
                <a:cs typeface="+mj-lt"/>
              </a:rPr>
              <a:t>Recourse information</a:t>
            </a:r>
          </a:p>
        </p:txBody>
      </p:sp>
      <p:sp>
        <p:nvSpPr>
          <p:cNvPr id="5" name="文本框 4"/>
          <p:cNvSpPr txBox="1"/>
          <p:nvPr/>
        </p:nvSpPr>
        <p:spPr>
          <a:xfrm>
            <a:off x="671830" y="922020"/>
            <a:ext cx="10847705" cy="5470525"/>
          </a:xfrm>
          <a:prstGeom prst="rect">
            <a:avLst/>
          </a:prstGeom>
          <a:noFill/>
          <a:ln>
            <a:noFill/>
          </a:ln>
        </p:spPr>
        <p:txBody>
          <a:bodyPr wrap="square" lIns="91440" tIns="45720" rIns="91440" bIns="45720" rtlCol="0" anchor="t">
            <a:noAutofit/>
          </a:bodyPr>
          <a:lstStyle/>
          <a:p>
            <a:pPr marL="285750" indent="-285750">
              <a:buFont typeface="Arial" panose="020B0604020202020204" pitchFamily="34" charset="0"/>
              <a:buChar char="•"/>
            </a:pPr>
            <a:r>
              <a:rPr kumimoji="1" lang="en-US" altLang="zh-CN" sz="2800">
                <a:ea typeface="等线" panose="02010600030101010101" charset="-122"/>
              </a:rPr>
              <a:t>Pre-installed programs on </a:t>
            </a:r>
            <a:r>
              <a:rPr kumimoji="1" lang="en-US" altLang="zh-CN" sz="2800" err="1">
                <a:ea typeface="等线" panose="02010600030101010101" charset="-122"/>
              </a:rPr>
              <a:t>hcc</a:t>
            </a:r>
            <a:r>
              <a:rPr kumimoji="1" lang="en-US" altLang="zh-CN" sz="2800">
                <a:ea typeface="等线" panose="02010600030101010101" charset="-122"/>
              </a:rPr>
              <a:t>:</a:t>
            </a:r>
            <a:br>
              <a:rPr lang="en-US" altLang="zh-CN" sz="2800">
                <a:ea typeface="等线" panose="02010600030101010101" charset="-122"/>
              </a:rPr>
            </a:br>
            <a:r>
              <a:rPr lang="en-US" altLang="zh-CN" sz="2800">
                <a:ea typeface="+mn-lt"/>
                <a:cs typeface="+mn-lt"/>
                <a:hlinkClick r:id="rId2"/>
              </a:rPr>
              <a:t>https://hcc.unl.edu/docs/applications/modules/</a:t>
            </a:r>
            <a:endParaRPr lang="zh-CN" altLang="en-US"/>
          </a:p>
          <a:p>
            <a:pPr marL="285750" indent="-285750">
              <a:buFont typeface="Arial" panose="020B0604020202020204" pitchFamily="34" charset="0"/>
              <a:buChar char="•"/>
            </a:pPr>
            <a:endParaRPr lang="en-US" altLang="zh-CN" sz="2800">
              <a:ea typeface="Calibri" panose="020F0502020204030204"/>
              <a:cs typeface="Calibri" panose="020F0502020204030204"/>
            </a:endParaRPr>
          </a:p>
          <a:p>
            <a:pPr marL="285750" indent="-285750">
              <a:buFont typeface="Arial" panose="020B0604020202020204" pitchFamily="34" charset="0"/>
              <a:buChar char="•"/>
            </a:pPr>
            <a:r>
              <a:rPr lang="en-US" altLang="zh-CN" sz="2800">
                <a:ea typeface="Calibri" panose="020F0502020204030204"/>
                <a:cs typeface="Calibri" panose="020F0502020204030204"/>
              </a:rPr>
              <a:t>Conda/mamba:</a:t>
            </a:r>
            <a:endParaRPr lang="en-US" altLang="zh-CN" sz="2800">
              <a:ea typeface="等线" panose="02010600030101010101" charset="-122"/>
              <a:cs typeface="Calibri" panose="020F0502020204030204"/>
            </a:endParaRPr>
          </a:p>
          <a:p>
            <a:r>
              <a:rPr lang="en-US" sz="2800">
                <a:ea typeface="+mn-lt"/>
                <a:cs typeface="+mn-lt"/>
                <a:hlinkClick r:id="rId3"/>
              </a:rPr>
              <a:t>https://docs.conda.io/en/latest/</a:t>
            </a:r>
            <a:endParaRPr lang="en-US" altLang="zh-CN" sz="2800">
              <a:ea typeface="等线" panose="02010600030101010101" charset="-122"/>
              <a:cs typeface="+mn-lt"/>
            </a:endParaRPr>
          </a:p>
          <a:p>
            <a:r>
              <a:rPr lang="en-US" sz="2800">
                <a:ea typeface="+mn-lt"/>
                <a:cs typeface="+mn-lt"/>
                <a:hlinkClick r:id="rId4"/>
              </a:rPr>
              <a:t>https://github.com/mamba-org/mamba</a:t>
            </a:r>
            <a:br>
              <a:rPr lang="en-US" altLang="zh-CN" sz="2800">
                <a:ea typeface="Calibri" panose="020F0502020204030204"/>
                <a:cs typeface="Calibri" panose="020F0502020204030204"/>
              </a:rPr>
            </a:br>
            <a:r>
              <a:rPr kumimoji="1" lang="en-US" sz="2800">
                <a:ea typeface="等线" panose="02010600030101010101" charset="-122"/>
              </a:rPr>
              <a:t>Conda/mamba is an python </a:t>
            </a:r>
            <a:r>
              <a:rPr kumimoji="1" lang="en-US" sz="2800">
                <a:solidFill>
                  <a:srgbClr val="FF0000"/>
                </a:solidFill>
                <a:ea typeface="等线" panose="02010600030101010101" charset="-122"/>
              </a:rPr>
              <a:t>package and environment management system</a:t>
            </a:r>
            <a:r>
              <a:rPr kumimoji="1" lang="en-US" sz="2800">
                <a:ea typeface="等线" panose="02010600030101010101" charset="-122"/>
              </a:rPr>
              <a:t> that runs on Windows, macOS, and Linux. Could create individual environments to avoid the program conflicts.</a:t>
            </a:r>
            <a:endParaRPr lang="en-US" altLang="zh-CN" sz="2800">
              <a:ea typeface="等线" panose="02010600030101010101" charset="-122"/>
              <a:cs typeface="Calibri" panose="020F0502020204030204"/>
            </a:endParaRPr>
          </a:p>
          <a:p>
            <a:pPr marL="285750" indent="-285750">
              <a:buFont typeface="Arial" panose="020B0604020202020204" pitchFamily="34" charset="0"/>
              <a:buChar char="•"/>
            </a:pPr>
            <a:r>
              <a:rPr lang="en-US" sz="2800">
                <a:ea typeface="等线" panose="02010600030101010101" charset="-122"/>
                <a:cs typeface="Calibri" panose="020F0502020204030204"/>
              </a:rPr>
              <a:t>Mamba is much faster than </a:t>
            </a:r>
            <a:r>
              <a:rPr lang="en-US" sz="2800" err="1">
                <a:ea typeface="等线" panose="02010600030101010101" charset="-122"/>
                <a:cs typeface="Calibri" panose="020F0502020204030204"/>
              </a:rPr>
              <a:t>conda</a:t>
            </a:r>
            <a:r>
              <a:rPr lang="en-US" sz="2800">
                <a:ea typeface="等线" panose="02010600030101010101" charset="-122"/>
                <a:cs typeface="Calibri" panose="020F0502020204030204"/>
              </a:rPr>
              <a:t> sometimes.</a:t>
            </a:r>
          </a:p>
          <a:p>
            <a:pPr marL="285750" indent="-285750">
              <a:buFont typeface="Arial" panose="020B0604020202020204" pitchFamily="34" charset="0"/>
              <a:buChar char="•"/>
            </a:pPr>
            <a:endParaRPr lang="en-US" sz="2800">
              <a:ea typeface="等线" panose="02010600030101010101" charset="-122"/>
              <a:cs typeface="Calibri" panose="020F0502020204030204"/>
            </a:endParaRPr>
          </a:p>
          <a:p>
            <a:pPr marL="285750" indent="-285750">
              <a:buFont typeface="Arial" panose="020B0604020202020204" pitchFamily="34" charset="0"/>
              <a:buChar char="•"/>
            </a:pPr>
            <a:r>
              <a:rPr lang="en-US" sz="2800">
                <a:ea typeface="等线" panose="02010600030101010101" charset="-122"/>
                <a:cs typeface="Calibri" panose="020F0502020204030204"/>
              </a:rPr>
              <a:t>A </a:t>
            </a:r>
            <a:r>
              <a:rPr lang="en-US" sz="2800">
                <a:solidFill>
                  <a:srgbClr val="FF0000"/>
                </a:solidFill>
                <a:ea typeface="等线" panose="02010600030101010101" charset="-122"/>
                <a:cs typeface="Calibri" panose="020F0502020204030204"/>
              </a:rPr>
              <a:t>protocol command file</a:t>
            </a:r>
            <a:r>
              <a:rPr lang="en-US" sz="2800">
                <a:ea typeface="等线" panose="02010600030101010101" charset="-122"/>
                <a:cs typeface="Calibri" panose="020F0502020204030204"/>
              </a:rPr>
              <a:t> has all details and commands.</a:t>
            </a:r>
          </a:p>
          <a:p>
            <a:endParaRPr lang="en-US" sz="2800">
              <a:ea typeface="等线" panose="02010600030101010101" charset="-122"/>
              <a:cs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246" y="-231165"/>
            <a:ext cx="10937082" cy="1518047"/>
          </a:xfrm>
        </p:spPr>
        <p:txBody>
          <a:bodyPr>
            <a:normAutofit/>
          </a:bodyPr>
          <a:lstStyle/>
          <a:p>
            <a:pPr algn="ctr">
              <a:lnSpc>
                <a:spcPct val="150000"/>
              </a:lnSpc>
              <a:buClrTx/>
              <a:buSzTx/>
              <a:buFontTx/>
            </a:pPr>
            <a:r>
              <a:rPr lang="en-US" altLang="zh-CN" sz="4800" b="1">
                <a:ea typeface="等线" panose="02010600030101010101" charset="-122"/>
                <a:cs typeface="+mj-lt"/>
              </a:rPr>
              <a:t>Reminder before starting</a:t>
            </a:r>
          </a:p>
        </p:txBody>
      </p:sp>
      <p:sp>
        <p:nvSpPr>
          <p:cNvPr id="5" name="文本框 4"/>
          <p:cNvSpPr txBox="1"/>
          <p:nvPr/>
        </p:nvSpPr>
        <p:spPr>
          <a:xfrm>
            <a:off x="762423" y="1042094"/>
            <a:ext cx="10420423" cy="5815965"/>
          </a:xfrm>
          <a:prstGeom prst="rect">
            <a:avLst/>
          </a:prstGeom>
          <a:noFill/>
          <a:ln>
            <a:noFill/>
          </a:ln>
        </p:spPr>
        <p:txBody>
          <a:bodyPr wrap="square" lIns="91440" tIns="45720" rIns="91440" bIns="45720" rtlCol="0" anchor="t">
            <a:spAutoFit/>
          </a:bodyPr>
          <a:lstStyle/>
          <a:p>
            <a:pPr marL="514350" indent="-514350">
              <a:buAutoNum type="arabicPeriod"/>
            </a:pPr>
            <a:r>
              <a:rPr lang="en-US" altLang="zh-CN" sz="2800">
                <a:ea typeface="等线" panose="02010600030101010101" charset="-122"/>
                <a:cs typeface="Calibri" panose="020F0502020204030204"/>
              </a:rPr>
              <a:t>For each step, </a:t>
            </a:r>
            <a:r>
              <a:rPr lang="en-US" altLang="zh-CN" sz="2800">
                <a:solidFill>
                  <a:srgbClr val="FF0000"/>
                </a:solidFill>
                <a:ea typeface="等线" panose="02010600030101010101" charset="-122"/>
                <a:cs typeface="Calibri" panose="020F0502020204030204"/>
              </a:rPr>
              <a:t>create a folder with </a:t>
            </a:r>
            <a:r>
              <a:rPr lang="en-US" altLang="zh-CN" sz="2800" err="1">
                <a:solidFill>
                  <a:srgbClr val="FF0000"/>
                </a:solidFill>
                <a:ea typeface="等线" panose="02010600030101010101" charset="-122"/>
                <a:cs typeface="Calibri" panose="020F0502020204030204"/>
              </a:rPr>
              <a:t>partN_name</a:t>
            </a:r>
            <a:r>
              <a:rPr lang="en-US" altLang="zh-CN" sz="2800">
                <a:solidFill>
                  <a:srgbClr val="FF0000"/>
                </a:solidFill>
                <a:ea typeface="等线" panose="02010600030101010101" charset="-122"/>
                <a:cs typeface="Calibri" panose="020F0502020204030204"/>
              </a:rPr>
              <a:t>.</a:t>
            </a:r>
            <a:endParaRPr lang="en-US"/>
          </a:p>
          <a:p>
            <a:pPr marL="514350" indent="-514350">
              <a:buFontTx/>
              <a:buAutoNum type="arabicPeriod"/>
            </a:pPr>
            <a:r>
              <a:rPr lang="en-US" altLang="zh-CN" sz="2800">
                <a:ea typeface="等线" panose="02010600030101010101" charset="-122"/>
                <a:cs typeface="Calibri" panose="020F0502020204030204"/>
              </a:rPr>
              <a:t>When you finish one part, remember to</a:t>
            </a:r>
            <a:r>
              <a:rPr lang="en-US" altLang="zh-CN" sz="2800">
                <a:solidFill>
                  <a:srgbClr val="FF0000"/>
                </a:solidFill>
                <a:ea typeface="等线" panose="02010600030101010101" charset="-122"/>
                <a:cs typeface="Calibri" panose="020F0502020204030204"/>
              </a:rPr>
              <a:t> "module unload </a:t>
            </a:r>
            <a:r>
              <a:rPr lang="en-US" altLang="zh-CN" sz="2800" err="1">
                <a:solidFill>
                  <a:srgbClr val="FF0000"/>
                </a:solidFill>
                <a:ea typeface="等线" panose="02010600030101010101" charset="-122"/>
                <a:cs typeface="Calibri" panose="020F0502020204030204"/>
              </a:rPr>
              <a:t>current_program</a:t>
            </a:r>
            <a:r>
              <a:rPr lang="en-US" altLang="zh-CN" sz="2800">
                <a:solidFill>
                  <a:srgbClr val="FF0000"/>
                </a:solidFill>
                <a:ea typeface="等线" panose="02010600030101010101" charset="-122"/>
                <a:cs typeface="Calibri" panose="020F0502020204030204"/>
              </a:rPr>
              <a:t>" </a:t>
            </a:r>
            <a:r>
              <a:rPr lang="en-US" altLang="zh-CN" sz="2800">
                <a:ea typeface="等线" panose="02010600030101010101" charset="-122"/>
                <a:cs typeface="Calibri" panose="020F0502020204030204"/>
              </a:rPr>
              <a:t>to avoid the program conflicts.</a:t>
            </a:r>
            <a:endParaRPr lang="en-US"/>
          </a:p>
          <a:p>
            <a:pPr marL="514350" indent="-514350">
              <a:buFontTx/>
              <a:buAutoNum type="arabicPeriod"/>
            </a:pPr>
            <a:r>
              <a:rPr lang="en-US" altLang="zh-CN" sz="2800">
                <a:ea typeface="等线" panose="02010600030101010101" charset="-122"/>
                <a:cs typeface="Calibri" panose="020F0502020204030204"/>
              </a:rPr>
              <a:t>Do not forget where you are at, and the file path.</a:t>
            </a:r>
            <a:endParaRPr lang="en-US"/>
          </a:p>
          <a:p>
            <a:pPr marL="514350" indent="-514350">
              <a:buFontTx/>
              <a:buAutoNum type="arabicPeriod"/>
            </a:pPr>
            <a:r>
              <a:rPr lang="en-US" altLang="zh-CN" sz="2800">
                <a:ea typeface="等线" panose="02010600030101010101" charset="-122"/>
                <a:cs typeface="Calibri" panose="020F0502020204030204"/>
              </a:rPr>
              <a:t>Do not run huge jobs directly on login node. Run it by submitting </a:t>
            </a:r>
            <a:r>
              <a:rPr lang="en-US" altLang="zh-CN" sz="2800" err="1">
                <a:ea typeface="等线" panose="02010600030101010101" charset="-122"/>
                <a:cs typeface="Calibri" panose="020F0502020204030204"/>
              </a:rPr>
              <a:t>slurm</a:t>
            </a:r>
            <a:r>
              <a:rPr lang="en-US" altLang="zh-CN" sz="2800">
                <a:ea typeface="等线" panose="02010600030101010101" charset="-122"/>
                <a:cs typeface="Calibri" panose="020F0502020204030204"/>
              </a:rPr>
              <a:t> scripts.</a:t>
            </a:r>
            <a:endParaRPr lang="en-US"/>
          </a:p>
          <a:p>
            <a:pPr marL="514350" indent="-514350">
              <a:buFontTx/>
              <a:buAutoNum type="arabicPeriod"/>
            </a:pPr>
            <a:r>
              <a:rPr lang="en-US" altLang="zh-CN" sz="2800">
                <a:ea typeface="等线" panose="02010600030101010101" charset="-122"/>
                <a:cs typeface="Calibri" panose="020F0502020204030204"/>
              </a:rPr>
              <a:t>Do not forget to </a:t>
            </a:r>
            <a:r>
              <a:rPr lang="en-US" altLang="zh-CN" sz="2800">
                <a:solidFill>
                  <a:srgbClr val="FF0000"/>
                </a:solidFill>
                <a:ea typeface="等线" panose="02010600030101010101" charset="-122"/>
                <a:cs typeface="Calibri" panose="020F0502020204030204"/>
              </a:rPr>
              <a:t>revise the </a:t>
            </a:r>
            <a:r>
              <a:rPr lang="en-US" altLang="zh-CN" sz="2800" err="1">
                <a:solidFill>
                  <a:srgbClr val="FF0000"/>
                </a:solidFill>
                <a:ea typeface="等线" panose="02010600030101010101" charset="-122"/>
                <a:cs typeface="Calibri" panose="020F0502020204030204"/>
              </a:rPr>
              <a:t>slurm</a:t>
            </a:r>
            <a:r>
              <a:rPr lang="en-US" altLang="zh-CN" sz="2800">
                <a:solidFill>
                  <a:srgbClr val="FF0000"/>
                </a:solidFill>
                <a:ea typeface="等线" panose="02010600030101010101" charset="-122"/>
                <a:cs typeface="Calibri" panose="020F0502020204030204"/>
              </a:rPr>
              <a:t> scripts to use your own path (err, out, </a:t>
            </a:r>
            <a:r>
              <a:rPr lang="en-US" altLang="zh-CN" sz="2800" err="1">
                <a:solidFill>
                  <a:srgbClr val="FF0000"/>
                </a:solidFill>
                <a:ea typeface="等线" panose="02010600030101010101" charset="-122"/>
                <a:cs typeface="Calibri" panose="020F0502020204030204"/>
              </a:rPr>
              <a:t>input_file</a:t>
            </a:r>
            <a:r>
              <a:rPr lang="en-US" altLang="zh-CN" sz="2800">
                <a:solidFill>
                  <a:srgbClr val="FF0000"/>
                </a:solidFill>
                <a:ea typeface="等线" panose="02010600030101010101" charset="-122"/>
                <a:cs typeface="Calibri" panose="020F0502020204030204"/>
              </a:rPr>
              <a:t>, etc.)</a:t>
            </a:r>
            <a:endParaRPr lang="en-US"/>
          </a:p>
          <a:p>
            <a:pPr marL="514350" indent="-514350">
              <a:buFontTx/>
              <a:buAutoNum type="arabicPeriod"/>
            </a:pPr>
            <a:r>
              <a:rPr lang="en-US" altLang="zh-CN" sz="2800">
                <a:ea typeface="等线" panose="02010600030101010101" charset="-122"/>
                <a:cs typeface="Calibri" panose="020F0502020204030204"/>
              </a:rPr>
              <a:t>Read your </a:t>
            </a:r>
            <a:r>
              <a:rPr lang="en-US" altLang="zh-CN" sz="2800">
                <a:solidFill>
                  <a:srgbClr val="FF0000"/>
                </a:solidFill>
                <a:ea typeface="等线" panose="02010600030101010101" charset="-122"/>
                <a:cs typeface="Calibri" panose="020F0502020204030204"/>
              </a:rPr>
              <a:t>error and output files for trouble shooting.</a:t>
            </a:r>
            <a:endParaRPr lang="en-US"/>
          </a:p>
          <a:p>
            <a:pPr marL="514350" indent="-514350">
              <a:buFontTx/>
              <a:buAutoNum type="arabicPeriod"/>
            </a:pPr>
            <a:r>
              <a:rPr lang="en-US" altLang="zh-CN" sz="2800">
                <a:ea typeface="等线" panose="02010600030101010101" charset="-122"/>
                <a:cs typeface="Calibri" panose="020F0502020204030204"/>
              </a:rPr>
              <a:t>All commands and scripts are in a </a:t>
            </a:r>
            <a:r>
              <a:rPr lang="en-US" sz="2800">
                <a:solidFill>
                  <a:srgbClr val="FF0000"/>
                </a:solidFill>
                <a:ea typeface="+mn-lt"/>
                <a:cs typeface="+mn-lt"/>
              </a:rPr>
              <a:t>protocol command file.</a:t>
            </a:r>
            <a:endParaRPr lang="en-US"/>
          </a:p>
          <a:p>
            <a:pPr marL="514350" indent="-514350">
              <a:buFontTx/>
              <a:buAutoNum type="arabicPeriod"/>
            </a:pPr>
            <a:r>
              <a:rPr lang="en-US" altLang="zh-CN" sz="2800">
                <a:ea typeface="等线" panose="02010600030101010101" charset="-122"/>
                <a:cs typeface="Calibri" panose="020F0502020204030204"/>
              </a:rPr>
              <a:t>Do it as soon as possible because you may need to </a:t>
            </a:r>
            <a:r>
              <a:rPr lang="en-US" altLang="zh-CN" sz="2800">
                <a:solidFill>
                  <a:srgbClr val="FF0000"/>
                </a:solidFill>
                <a:ea typeface="等线" panose="02010600030101010101" charset="-122"/>
                <a:cs typeface="Calibri" panose="020F0502020204030204"/>
              </a:rPr>
              <a:t>wait for a longer time</a:t>
            </a:r>
            <a:r>
              <a:rPr lang="en-US" altLang="zh-CN" sz="2800">
                <a:ea typeface="等线" panose="02010600030101010101" charset="-122"/>
                <a:cs typeface="Calibri" panose="020F0502020204030204"/>
              </a:rPr>
              <a:t> as HCC is busier at the end of the semester.</a:t>
            </a:r>
            <a:endParaRPr lang="en-US"/>
          </a:p>
          <a:p>
            <a:pPr marL="285750" indent="-285750">
              <a:buFont typeface="Arial" panose="020B0604020202020204" pitchFamily="34" charset="0"/>
              <a:buChar char="•"/>
            </a:pPr>
            <a:endParaRPr lang="en-US"/>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04190" y="1410335"/>
            <a:ext cx="11251565" cy="4523105"/>
          </a:xfrm>
          <a:prstGeom prst="rect">
            <a:avLst/>
          </a:prstGeom>
          <a:noFill/>
          <a:ln>
            <a:noFill/>
          </a:ln>
        </p:spPr>
        <p:txBody>
          <a:bodyPr wrap="square" lIns="91440" tIns="45720" rIns="91440" bIns="45720" rtlCol="0" anchor="t">
            <a:spAutoFit/>
          </a:bodyPr>
          <a:lstStyle/>
          <a:p>
            <a:pPr marL="285750" indent="-285750">
              <a:buFont typeface="Arial" panose="020B0604020202020204" pitchFamily="34" charset="0"/>
              <a:buChar char="•"/>
            </a:pPr>
            <a:r>
              <a:rPr kumimoji="1" lang="en-US" altLang="zh-CN" sz="3200">
                <a:ea typeface="等线" panose="02010600030101010101" charset="-122"/>
              </a:rPr>
              <a:t>In this project, we</a:t>
            </a:r>
            <a:r>
              <a:rPr kumimoji="1" lang="zh-CN" altLang="en-US" sz="3200">
                <a:ea typeface="等线" panose="02010600030101010101" charset="-122"/>
              </a:rPr>
              <a:t> </a:t>
            </a:r>
            <a:r>
              <a:rPr kumimoji="1" lang="en-US" altLang="zh-CN" sz="3200">
                <a:ea typeface="等线" panose="02010600030101010101" charset="-122"/>
              </a:rPr>
              <a:t>will</a:t>
            </a:r>
            <a:r>
              <a:rPr kumimoji="1" lang="zh-CN" altLang="en-US" sz="3200">
                <a:ea typeface="等线" panose="02010600030101010101" charset="-122"/>
              </a:rPr>
              <a:t> </a:t>
            </a:r>
            <a:r>
              <a:rPr kumimoji="1" lang="en-US" altLang="zh-CN" sz="3200">
                <a:ea typeface="等线" panose="02010600030101010101" charset="-122"/>
              </a:rPr>
              <a:t>learn</a:t>
            </a:r>
            <a:r>
              <a:rPr kumimoji="1" lang="zh-CN" altLang="en-US" sz="3200">
                <a:ea typeface="等线" panose="02010600030101010101" charset="-122"/>
              </a:rPr>
              <a:t> </a:t>
            </a:r>
            <a:r>
              <a:rPr kumimoji="1" lang="en-US" altLang="zh-CN" sz="3200">
                <a:ea typeface="等线" panose="02010600030101010101" charset="-122"/>
              </a:rPr>
              <a:t>how</a:t>
            </a:r>
            <a:r>
              <a:rPr kumimoji="1" lang="zh-CN" altLang="en-US" sz="3200">
                <a:ea typeface="等线" panose="02010600030101010101" charset="-122"/>
              </a:rPr>
              <a:t> </a:t>
            </a:r>
            <a:r>
              <a:rPr kumimoji="1" lang="en-US" altLang="zh-CN" sz="3200">
                <a:ea typeface="等线" panose="02010600030101010101" charset="-122"/>
              </a:rPr>
              <a:t>to</a:t>
            </a:r>
            <a:r>
              <a:rPr kumimoji="1" lang="zh-CN" altLang="en-US" sz="3200">
                <a:ea typeface="等线" panose="02010600030101010101" charset="-122"/>
              </a:rPr>
              <a:t> </a:t>
            </a:r>
            <a:r>
              <a:rPr kumimoji="1" lang="en-US" altLang="zh-CN" sz="3200">
                <a:ea typeface="等线" panose="02010600030101010101" charset="-122"/>
              </a:rPr>
              <a:t>do</a:t>
            </a:r>
            <a:r>
              <a:rPr kumimoji="1" lang="zh-CN" altLang="en-US" sz="3200">
                <a:ea typeface="等线" panose="02010600030101010101" charset="-122"/>
              </a:rPr>
              <a:t> </a:t>
            </a:r>
            <a:r>
              <a:rPr kumimoji="1" lang="en-US" altLang="zh-CN" sz="3200">
                <a:ea typeface="等线" panose="02010600030101010101" charset="-122"/>
              </a:rPr>
              <a:t>a</a:t>
            </a:r>
            <a:r>
              <a:rPr kumimoji="1" lang="zh-CN" altLang="en-US" sz="3200">
                <a:ea typeface="等线" panose="02010600030101010101" charset="-122"/>
              </a:rPr>
              <a:t> </a:t>
            </a:r>
            <a:r>
              <a:rPr kumimoji="1" lang="en-US" altLang="zh-CN" sz="3200">
                <a:ea typeface="等线" panose="02010600030101010101" charset="-122"/>
              </a:rPr>
              <a:t>complete</a:t>
            </a:r>
            <a:r>
              <a:rPr kumimoji="1" lang="zh-CN" altLang="en-US" sz="3200">
                <a:ea typeface="等线" panose="02010600030101010101" charset="-122"/>
              </a:rPr>
              <a:t> </a:t>
            </a:r>
            <a:r>
              <a:rPr kumimoji="1" lang="en-US" altLang="zh-CN" sz="3200">
                <a:ea typeface="等线" panose="02010600030101010101" charset="-122"/>
              </a:rPr>
              <a:t>metagenomic</a:t>
            </a:r>
            <a:r>
              <a:rPr kumimoji="1" lang="zh-CN" altLang="en-US" sz="3200">
                <a:ea typeface="等线" panose="02010600030101010101" charset="-122"/>
              </a:rPr>
              <a:t> </a:t>
            </a:r>
            <a:r>
              <a:rPr kumimoji="1" lang="en-US" altLang="zh-CN" sz="3200">
                <a:ea typeface="等线" panose="02010600030101010101" charset="-122"/>
              </a:rPr>
              <a:t>analysis,</a:t>
            </a:r>
            <a:r>
              <a:rPr kumimoji="1" lang="zh-CN" altLang="en-US" sz="3200">
                <a:ea typeface="等线" panose="02010600030101010101" charset="-122"/>
              </a:rPr>
              <a:t> </a:t>
            </a:r>
            <a:r>
              <a:rPr kumimoji="1" lang="en-US" altLang="zh-CN" sz="3200">
                <a:solidFill>
                  <a:srgbClr val="FF0000"/>
                </a:solidFill>
                <a:ea typeface="等线" panose="02010600030101010101" charset="-122"/>
              </a:rPr>
              <a:t>from</a:t>
            </a:r>
            <a:r>
              <a:rPr kumimoji="1" lang="zh-CN" altLang="en-US" sz="3200">
                <a:solidFill>
                  <a:srgbClr val="FF0000"/>
                </a:solidFill>
                <a:ea typeface="等线" panose="02010600030101010101" charset="-122"/>
              </a:rPr>
              <a:t> </a:t>
            </a:r>
            <a:r>
              <a:rPr kumimoji="1" lang="en-US" altLang="zh-CN" sz="3200">
                <a:solidFill>
                  <a:srgbClr val="FF0000"/>
                </a:solidFill>
                <a:ea typeface="等线" panose="02010600030101010101" charset="-122"/>
              </a:rPr>
              <a:t>raw</a:t>
            </a:r>
            <a:r>
              <a:rPr kumimoji="1" lang="zh-CN" altLang="en-US" sz="3200">
                <a:solidFill>
                  <a:srgbClr val="FF0000"/>
                </a:solidFill>
                <a:ea typeface="等线" panose="02010600030101010101" charset="-122"/>
              </a:rPr>
              <a:t> </a:t>
            </a:r>
            <a:r>
              <a:rPr kumimoji="1" lang="en-US" altLang="zh-CN" sz="3200">
                <a:solidFill>
                  <a:srgbClr val="FF0000"/>
                </a:solidFill>
                <a:ea typeface="等线" panose="02010600030101010101" charset="-122"/>
              </a:rPr>
              <a:t>reads</a:t>
            </a:r>
            <a:r>
              <a:rPr lang="zh-CN" altLang="en-US" sz="2000">
                <a:solidFill>
                  <a:srgbClr val="FF0000"/>
                </a:solidFill>
                <a:ea typeface="等线" panose="02010600030101010101" charset="-122"/>
              </a:rPr>
              <a:t> </a:t>
            </a:r>
            <a:r>
              <a:rPr kumimoji="1" lang="en-US" altLang="zh-CN" sz="3200">
                <a:solidFill>
                  <a:srgbClr val="FF0000"/>
                </a:solidFill>
                <a:ea typeface="等线" panose="02010600030101010101" charset="-122"/>
              </a:rPr>
              <a:t>to</a:t>
            </a:r>
            <a:r>
              <a:rPr kumimoji="1" lang="zh-CN" altLang="en-US" sz="3200">
                <a:solidFill>
                  <a:srgbClr val="FF0000"/>
                </a:solidFill>
                <a:ea typeface="等线" panose="02010600030101010101" charset="-122"/>
              </a:rPr>
              <a:t> </a:t>
            </a:r>
            <a:r>
              <a:rPr kumimoji="1" lang="en-US" altLang="zh-CN" sz="3200">
                <a:solidFill>
                  <a:srgbClr val="FF0000"/>
                </a:solidFill>
                <a:ea typeface="等线" panose="02010600030101010101" charset="-122"/>
              </a:rPr>
              <a:t>the</a:t>
            </a:r>
            <a:r>
              <a:rPr kumimoji="1" lang="zh-CN" altLang="en-US" sz="3200">
                <a:solidFill>
                  <a:srgbClr val="FF0000"/>
                </a:solidFill>
                <a:ea typeface="等线" panose="02010600030101010101" charset="-122"/>
              </a:rPr>
              <a:t> </a:t>
            </a:r>
            <a:r>
              <a:rPr kumimoji="1" lang="en-US" altLang="zh-CN" sz="3200">
                <a:solidFill>
                  <a:srgbClr val="FF0000"/>
                </a:solidFill>
                <a:ea typeface="等线" panose="02010600030101010101" charset="-122"/>
              </a:rPr>
              <a:t>gene</a:t>
            </a:r>
            <a:r>
              <a:rPr kumimoji="1" lang="zh-CN" altLang="en-US" sz="3200">
                <a:solidFill>
                  <a:srgbClr val="FF0000"/>
                </a:solidFill>
                <a:ea typeface="等线" panose="02010600030101010101" charset="-122"/>
              </a:rPr>
              <a:t> </a:t>
            </a:r>
            <a:r>
              <a:rPr kumimoji="1" lang="en-US" altLang="zh-CN" sz="3200">
                <a:solidFill>
                  <a:srgbClr val="FF0000"/>
                </a:solidFill>
                <a:ea typeface="等线" panose="02010600030101010101" charset="-122"/>
              </a:rPr>
              <a:t>annotations</a:t>
            </a:r>
            <a:r>
              <a:rPr kumimoji="1" lang="en-US" altLang="zh-CN" sz="3200">
                <a:ea typeface="等线" panose="02010600030101010101" charset="-122"/>
              </a:rPr>
              <a:t>.</a:t>
            </a:r>
            <a:endParaRPr lang="en-US" altLang="zh-CN" sz="3200">
              <a:ea typeface="等线" panose="02010600030101010101" charset="-122"/>
              <a:cs typeface="Calibri" panose="020F0502020204030204"/>
            </a:endParaRPr>
          </a:p>
          <a:p>
            <a:pPr marL="285750" indent="-285750">
              <a:buFont typeface="Arial" panose="020B0604020202020204" pitchFamily="34" charset="0"/>
              <a:buChar char="•"/>
            </a:pPr>
            <a:endParaRPr kumimoji="1" lang="en-US" altLang="zh-CN" sz="3200">
              <a:ea typeface="等线" panose="02010600030101010101" charset="-122"/>
            </a:endParaRPr>
          </a:p>
          <a:p>
            <a:pPr marL="285750" indent="-285750">
              <a:buFont typeface="Arial" panose="020B0604020202020204" pitchFamily="34" charset="0"/>
              <a:buChar char="•"/>
            </a:pPr>
            <a:r>
              <a:rPr kumimoji="1" lang="en-US" altLang="zh-CN" sz="3200">
                <a:ea typeface="等线" panose="02010600030101010101" charset="-122"/>
              </a:rPr>
              <a:t>We’ll</a:t>
            </a:r>
            <a:r>
              <a:rPr kumimoji="1" lang="zh-CN" altLang="en-US" sz="3200">
                <a:ea typeface="等线" panose="02010600030101010101" charset="-122"/>
              </a:rPr>
              <a:t> </a:t>
            </a:r>
            <a:r>
              <a:rPr kumimoji="1" lang="en-US" altLang="zh-CN" sz="3200">
                <a:ea typeface="等线" panose="02010600030101010101" charset="-122"/>
              </a:rPr>
              <a:t>use</a:t>
            </a:r>
            <a:r>
              <a:rPr kumimoji="1" lang="zh-CN" altLang="en-US" sz="3200">
                <a:ea typeface="等线" panose="02010600030101010101" charset="-122"/>
              </a:rPr>
              <a:t> </a:t>
            </a:r>
            <a:r>
              <a:rPr kumimoji="1" lang="en-US" altLang="zh-CN" sz="3200">
                <a:ea typeface="等线" panose="02010600030101010101" charset="-122"/>
              </a:rPr>
              <a:t>algae</a:t>
            </a:r>
            <a:r>
              <a:rPr kumimoji="1" lang="zh-CN" altLang="en-US" sz="3200">
                <a:ea typeface="等线" panose="02010600030101010101" charset="-122"/>
              </a:rPr>
              <a:t> </a:t>
            </a:r>
            <a:r>
              <a:rPr kumimoji="1" lang="en-US" altLang="zh-CN" sz="3200">
                <a:ea typeface="等线" panose="02010600030101010101" charset="-122"/>
              </a:rPr>
              <a:t>microbiome</a:t>
            </a:r>
            <a:r>
              <a:rPr kumimoji="1" lang="zh-CN" altLang="en-US" sz="3200">
                <a:ea typeface="等线" panose="02010600030101010101" charset="-122"/>
              </a:rPr>
              <a:t> </a:t>
            </a:r>
            <a:r>
              <a:rPr kumimoji="1" lang="en-US" altLang="zh-CN" sz="3200">
                <a:ea typeface="等线" panose="02010600030101010101" charset="-122"/>
              </a:rPr>
              <a:t>as</a:t>
            </a:r>
            <a:r>
              <a:rPr kumimoji="1" lang="zh-CN" altLang="en-US" sz="3200">
                <a:ea typeface="等线" panose="02010600030101010101" charset="-122"/>
              </a:rPr>
              <a:t> </a:t>
            </a:r>
            <a:r>
              <a:rPr kumimoji="1" lang="en-US" altLang="zh-CN" sz="3200">
                <a:ea typeface="等线" panose="02010600030101010101" charset="-122"/>
              </a:rPr>
              <a:t>an</a:t>
            </a:r>
            <a:r>
              <a:rPr kumimoji="1" lang="zh-CN" altLang="en-US" sz="3200">
                <a:ea typeface="等线" panose="02010600030101010101" charset="-122"/>
              </a:rPr>
              <a:t> </a:t>
            </a:r>
            <a:r>
              <a:rPr kumimoji="1" lang="en-US" altLang="zh-CN" sz="3200">
                <a:ea typeface="等线" panose="02010600030101010101" charset="-122"/>
              </a:rPr>
              <a:t>example,</a:t>
            </a:r>
            <a:r>
              <a:rPr kumimoji="1" lang="zh-CN" altLang="en-US" sz="3200">
                <a:ea typeface="等线" panose="02010600030101010101" charset="-122"/>
              </a:rPr>
              <a:t> </a:t>
            </a:r>
            <a:r>
              <a:rPr kumimoji="1" lang="en-US" altLang="zh-CN" sz="3200">
                <a:ea typeface="等线" panose="02010600030101010101" charset="-122"/>
              </a:rPr>
              <a:t>and</a:t>
            </a:r>
            <a:r>
              <a:rPr kumimoji="1" lang="zh-CN" altLang="en-US" sz="3200">
                <a:ea typeface="等线" panose="02010600030101010101" charset="-122"/>
              </a:rPr>
              <a:t> </a:t>
            </a:r>
            <a:r>
              <a:rPr kumimoji="1" lang="en-US" altLang="zh-CN" sz="3200">
                <a:ea typeface="等线" panose="02010600030101010101" charset="-122"/>
              </a:rPr>
              <a:t>this</a:t>
            </a:r>
            <a:r>
              <a:rPr kumimoji="1" lang="zh-CN" altLang="en-US" sz="3200">
                <a:ea typeface="等线" panose="02010600030101010101" charset="-122"/>
              </a:rPr>
              <a:t> </a:t>
            </a:r>
            <a:r>
              <a:rPr kumimoji="1" lang="en-US" altLang="zh-CN" sz="3200">
                <a:ea typeface="等线" panose="02010600030101010101" charset="-122"/>
              </a:rPr>
              <a:t>protocol</a:t>
            </a:r>
            <a:r>
              <a:rPr kumimoji="1" lang="zh-CN" altLang="en-US" sz="3200">
                <a:ea typeface="等线" panose="02010600030101010101" charset="-122"/>
              </a:rPr>
              <a:t> </a:t>
            </a:r>
            <a:r>
              <a:rPr kumimoji="1" lang="en-US" altLang="zh-CN" sz="3200">
                <a:ea typeface="等线" panose="02010600030101010101" charset="-122"/>
              </a:rPr>
              <a:t>could</a:t>
            </a:r>
            <a:r>
              <a:rPr kumimoji="1" lang="zh-CN" altLang="en-US" sz="3200">
                <a:ea typeface="等线" panose="02010600030101010101" charset="-122"/>
              </a:rPr>
              <a:t> </a:t>
            </a:r>
            <a:r>
              <a:rPr kumimoji="1" lang="en-US" altLang="zh-CN" sz="3200">
                <a:ea typeface="等线" panose="02010600030101010101" charset="-122"/>
              </a:rPr>
              <a:t>be</a:t>
            </a:r>
            <a:r>
              <a:rPr kumimoji="1" lang="zh-CN" altLang="en-US" sz="3200">
                <a:ea typeface="等线" panose="02010600030101010101" charset="-122"/>
              </a:rPr>
              <a:t> applied to other microbiome data</a:t>
            </a:r>
            <a:r>
              <a:rPr kumimoji="1" lang="en-US" altLang="zh-CN" sz="3200">
                <a:ea typeface="等线" panose="02010600030101010101" charset="-122"/>
              </a:rPr>
              <a:t>.</a:t>
            </a:r>
            <a:endParaRPr lang="en-US" altLang="zh-CN" sz="3200">
              <a:ea typeface="等线" panose="02010600030101010101" charset="-122"/>
              <a:cs typeface="Calibri" panose="020F0502020204030204"/>
            </a:endParaRPr>
          </a:p>
          <a:p>
            <a:pPr marL="285750" indent="-285750">
              <a:buFont typeface="Arial" panose="020B0604020202020204" pitchFamily="34" charset="0"/>
              <a:buChar char="•"/>
            </a:pPr>
            <a:endParaRPr lang="en-US" altLang="zh-CN" sz="3200">
              <a:ea typeface="等线" panose="02010600030101010101" charset="-122"/>
              <a:cs typeface="Calibri" panose="020F0502020204030204"/>
            </a:endParaRPr>
          </a:p>
          <a:p>
            <a:pPr marL="285750" indent="-285750">
              <a:buFont typeface="Arial" panose="020B0604020202020204" pitchFamily="34" charset="0"/>
              <a:buChar char="•"/>
            </a:pPr>
            <a:r>
              <a:rPr kumimoji="1" lang="en-US" altLang="zh-CN" sz="3200">
                <a:ea typeface="等线" panose="02010600030101010101" charset="-122"/>
              </a:rPr>
              <a:t>We’ll</a:t>
            </a:r>
            <a:r>
              <a:rPr kumimoji="1" lang="zh-CN" altLang="en-US" sz="3200">
                <a:ea typeface="等线" panose="02010600030101010101" charset="-122"/>
              </a:rPr>
              <a:t> </a:t>
            </a:r>
            <a:r>
              <a:rPr kumimoji="1" lang="en-US" altLang="zh-CN" sz="3200">
                <a:ea typeface="等线" panose="02010600030101010101" charset="-122"/>
              </a:rPr>
              <a:t>provided</a:t>
            </a:r>
            <a:r>
              <a:rPr kumimoji="1" lang="zh-CN" altLang="en-US" sz="3200">
                <a:ea typeface="等线" panose="02010600030101010101" charset="-122"/>
              </a:rPr>
              <a:t> </a:t>
            </a:r>
            <a:r>
              <a:rPr kumimoji="1" lang="en-US" altLang="zh-CN" sz="3200">
                <a:ea typeface="等线" panose="02010600030101010101" charset="-122"/>
              </a:rPr>
              <a:t>you</a:t>
            </a:r>
            <a:r>
              <a:rPr kumimoji="1" lang="zh-CN" altLang="en-US" sz="3200">
                <a:ea typeface="等线" panose="02010600030101010101" charset="-122"/>
              </a:rPr>
              <a:t> </a:t>
            </a:r>
            <a:r>
              <a:rPr kumimoji="1" lang="en-US" altLang="zh-CN" sz="3200">
                <a:ea typeface="等线" panose="02010600030101010101" charset="-122"/>
              </a:rPr>
              <a:t>the</a:t>
            </a:r>
            <a:r>
              <a:rPr kumimoji="1" lang="zh-CN" altLang="en-US" sz="3200">
                <a:ea typeface="等线" panose="02010600030101010101" charset="-122"/>
              </a:rPr>
              <a:t> </a:t>
            </a:r>
            <a:r>
              <a:rPr kumimoji="1" lang="en-US" altLang="zh-CN" sz="3200">
                <a:solidFill>
                  <a:srgbClr val="FF0000"/>
                </a:solidFill>
                <a:ea typeface="等线" panose="02010600030101010101" charset="-122"/>
              </a:rPr>
              <a:t>metagenomic</a:t>
            </a:r>
            <a:r>
              <a:rPr kumimoji="1" lang="zh-CN" altLang="en-US" sz="3200">
                <a:solidFill>
                  <a:srgbClr val="FF0000"/>
                </a:solidFill>
                <a:ea typeface="等线" panose="02010600030101010101" charset="-122"/>
              </a:rPr>
              <a:t> </a:t>
            </a:r>
            <a:r>
              <a:rPr kumimoji="1" lang="en-US" altLang="zh-CN" sz="3200">
                <a:solidFill>
                  <a:srgbClr val="FF0000"/>
                </a:solidFill>
                <a:ea typeface="等线" panose="02010600030101010101" charset="-122"/>
              </a:rPr>
              <a:t>sequencing</a:t>
            </a:r>
            <a:r>
              <a:rPr kumimoji="1" lang="zh-CN" altLang="en-US" sz="3200">
                <a:solidFill>
                  <a:srgbClr val="FF0000"/>
                </a:solidFill>
                <a:ea typeface="等线" panose="02010600030101010101" charset="-122"/>
              </a:rPr>
              <a:t> </a:t>
            </a:r>
            <a:r>
              <a:rPr kumimoji="1" lang="en-US" altLang="zh-CN" sz="3200">
                <a:solidFill>
                  <a:srgbClr val="FF0000"/>
                </a:solidFill>
                <a:ea typeface="等线" panose="02010600030101010101" charset="-122"/>
              </a:rPr>
              <a:t>data (pair-end</a:t>
            </a:r>
            <a:r>
              <a:rPr kumimoji="1" lang="zh-CN" altLang="en-US" sz="3200">
                <a:solidFill>
                  <a:srgbClr val="FF0000"/>
                </a:solidFill>
                <a:ea typeface="等线" panose="02010600030101010101" charset="-122"/>
              </a:rPr>
              <a:t> </a:t>
            </a:r>
            <a:r>
              <a:rPr kumimoji="1" lang="en-US" altLang="zh-CN" sz="3200">
                <a:solidFill>
                  <a:srgbClr val="FF0000"/>
                </a:solidFill>
                <a:ea typeface="等线" panose="02010600030101010101" charset="-122"/>
              </a:rPr>
              <a:t>reads)</a:t>
            </a:r>
            <a:r>
              <a:rPr kumimoji="1" lang="en-US" altLang="zh-CN" sz="3200">
                <a:ea typeface="等线" panose="02010600030101010101" charset="-122"/>
              </a:rPr>
              <a:t>,</a:t>
            </a:r>
            <a:r>
              <a:rPr kumimoji="1" lang="zh-CN" altLang="en-US" sz="3200">
                <a:ea typeface="等线" panose="02010600030101010101" charset="-122"/>
              </a:rPr>
              <a:t> </a:t>
            </a:r>
            <a:r>
              <a:rPr kumimoji="1" lang="en-US" altLang="zh-CN" sz="3200">
                <a:ea typeface="等线" panose="02010600030101010101" charset="-122"/>
              </a:rPr>
              <a:t>including</a:t>
            </a:r>
            <a:r>
              <a:rPr kumimoji="1" lang="zh-CN" altLang="en-US" sz="3200">
                <a:ea typeface="等线" panose="02010600030101010101" charset="-122"/>
              </a:rPr>
              <a:t> </a:t>
            </a:r>
            <a:r>
              <a:rPr kumimoji="1" lang="en-US" altLang="zh-CN" sz="3200">
                <a:ea typeface="等线" panose="02010600030101010101" charset="-122"/>
              </a:rPr>
              <a:t>the</a:t>
            </a:r>
            <a:r>
              <a:rPr kumimoji="1" lang="zh-CN" altLang="en-US" sz="3200">
                <a:ea typeface="等线" panose="02010600030101010101" charset="-122"/>
              </a:rPr>
              <a:t> </a:t>
            </a:r>
            <a:r>
              <a:rPr kumimoji="1" lang="en-US" altLang="zh-CN" sz="3200">
                <a:solidFill>
                  <a:srgbClr val="FF0000"/>
                </a:solidFill>
                <a:ea typeface="等线" panose="02010600030101010101" charset="-122"/>
              </a:rPr>
              <a:t>algae</a:t>
            </a:r>
            <a:r>
              <a:rPr kumimoji="1" lang="zh-CN" altLang="en-US" sz="3200">
                <a:solidFill>
                  <a:srgbClr val="FF0000"/>
                </a:solidFill>
                <a:ea typeface="等线" panose="02010600030101010101" charset="-122"/>
              </a:rPr>
              <a:t> </a:t>
            </a:r>
            <a:r>
              <a:rPr kumimoji="1" lang="en-US" altLang="zh-CN" sz="3200">
                <a:solidFill>
                  <a:srgbClr val="FF0000"/>
                </a:solidFill>
                <a:ea typeface="等线" panose="02010600030101010101" charset="-122"/>
              </a:rPr>
              <a:t>genome</a:t>
            </a:r>
            <a:r>
              <a:rPr kumimoji="1" lang="zh-CN" altLang="en-US" sz="3200">
                <a:solidFill>
                  <a:srgbClr val="FF0000"/>
                </a:solidFill>
                <a:ea typeface="等线" panose="02010600030101010101" charset="-122"/>
              </a:rPr>
              <a:t> </a:t>
            </a:r>
            <a:r>
              <a:rPr kumimoji="1" lang="en-US" altLang="zh-CN" sz="3200">
                <a:solidFill>
                  <a:srgbClr val="FF0000"/>
                </a:solidFill>
                <a:ea typeface="等线" panose="02010600030101010101" charset="-122"/>
              </a:rPr>
              <a:t>and</a:t>
            </a:r>
            <a:r>
              <a:rPr kumimoji="1" lang="zh-CN" altLang="en-US" sz="3200">
                <a:solidFill>
                  <a:srgbClr val="FF0000"/>
                </a:solidFill>
                <a:ea typeface="等线" panose="02010600030101010101" charset="-122"/>
              </a:rPr>
              <a:t> </a:t>
            </a:r>
            <a:r>
              <a:rPr kumimoji="1" lang="en-US" altLang="zh-CN" sz="3200">
                <a:solidFill>
                  <a:srgbClr val="FF0000"/>
                </a:solidFill>
                <a:ea typeface="等线" panose="02010600030101010101" charset="-122"/>
              </a:rPr>
              <a:t>microbiome</a:t>
            </a:r>
            <a:r>
              <a:rPr kumimoji="1" lang="en-US" altLang="zh-CN" sz="3200">
                <a:ea typeface="等线" panose="02010600030101010101" charset="-122"/>
              </a:rPr>
              <a:t>.</a:t>
            </a:r>
            <a:endParaRPr lang="en-US" altLang="zh-CN" sz="3200">
              <a:ea typeface="等线" panose="02010600030101010101" charset="-122"/>
              <a:cs typeface="Calibri" panose="020F0502020204030204"/>
            </a:endParaRPr>
          </a:p>
          <a:p>
            <a:endParaRPr lang="en-US" altLang="zh-CN" sz="3200">
              <a:ea typeface="等线" panose="02010600030101010101" charset="-122"/>
              <a:cs typeface="Calibri" panose="020F0502020204030204"/>
            </a:endParaRPr>
          </a:p>
        </p:txBody>
      </p:sp>
      <p:sp>
        <p:nvSpPr>
          <p:cNvPr id="2" name="Title 1"/>
          <p:cNvSpPr>
            <a:spLocks noGrp="1"/>
          </p:cNvSpPr>
          <p:nvPr>
            <p:ph type="title"/>
          </p:nvPr>
        </p:nvSpPr>
        <p:spPr>
          <a:xfrm>
            <a:off x="504246" y="-231165"/>
            <a:ext cx="10937082" cy="1518047"/>
          </a:xfrm>
        </p:spPr>
        <p:txBody>
          <a:bodyPr>
            <a:normAutofit/>
          </a:bodyPr>
          <a:lstStyle/>
          <a:p>
            <a:pPr algn="ctr">
              <a:lnSpc>
                <a:spcPct val="150000"/>
              </a:lnSpc>
              <a:buClrTx/>
              <a:buSzTx/>
              <a:buFontTx/>
            </a:pPr>
            <a:r>
              <a:rPr lang="en-US" altLang="zh-CN" sz="4800" b="1">
                <a:ea typeface="等线" panose="02010600030101010101" charset="-122"/>
                <a:cs typeface="+mj-lt"/>
              </a:rPr>
              <a:t>Overview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a:ea typeface="等线 Light" panose="02010600030101010101" charset="-122"/>
              </a:rPr>
              <a:t>Part</a:t>
            </a:r>
            <a:r>
              <a:rPr lang="zh-CN" altLang="en-US">
                <a:ea typeface="等线 Light" panose="02010600030101010101" charset="-122"/>
              </a:rPr>
              <a:t> 0</a:t>
            </a:r>
            <a:br>
              <a:rPr lang="en-US" altLang="zh-CN"/>
            </a:br>
            <a:r>
              <a:rPr lang="en-US" altLang="zh-CN">
                <a:ea typeface="等线 Light" panose="02010600030101010101" charset="-122"/>
              </a:rPr>
              <a:t>Data</a:t>
            </a:r>
            <a:r>
              <a:rPr lang="zh-CN" altLang="en-US">
                <a:ea typeface="等线 Light" panose="02010600030101010101" charset="-122"/>
              </a:rPr>
              <a:t> </a:t>
            </a:r>
            <a:r>
              <a:rPr lang="en-US" altLang="zh-CN">
                <a:ea typeface="等线 Light" panose="02010600030101010101" charset="-122"/>
              </a:rPr>
              <a:t>preparation</a:t>
            </a:r>
            <a:endParaRPr lang="en-US">
              <a:ea typeface="等线 Light" panose="0201060003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720" y="73791"/>
            <a:ext cx="9604151" cy="797309"/>
          </a:xfrm>
        </p:spPr>
        <p:txBody>
          <a:bodyPr>
            <a:normAutofit/>
          </a:bodyPr>
          <a:lstStyle/>
          <a:p>
            <a:pPr algn="ctr"/>
            <a:r>
              <a:rPr lang="en-US" sz="3600" b="1" i="1" err="1">
                <a:solidFill>
                  <a:srgbClr val="C00000"/>
                </a:solidFill>
                <a:effectLst/>
                <a:latin typeface="Arial" panose="020B0604020202020204" pitchFamily="34" charset="0"/>
                <a:cs typeface="Arial" panose="020B0604020202020204" pitchFamily="34" charset="0"/>
              </a:rPr>
              <a:t>Zygnema</a:t>
            </a:r>
            <a:r>
              <a:rPr lang="en-US" sz="3600" b="1" i="1">
                <a:solidFill>
                  <a:srgbClr val="C00000"/>
                </a:solidFill>
                <a:effectLst/>
                <a:latin typeface="Arial" panose="020B0604020202020204" pitchFamily="34" charset="0"/>
                <a:cs typeface="Arial" panose="020B0604020202020204" pitchFamily="34" charset="0"/>
              </a:rPr>
              <a:t> </a:t>
            </a:r>
            <a:r>
              <a:rPr lang="en-US" sz="3600" b="1" i="1" err="1">
                <a:solidFill>
                  <a:srgbClr val="C00000"/>
                </a:solidFill>
                <a:effectLst/>
                <a:latin typeface="Arial" panose="020B0604020202020204" pitchFamily="34" charset="0"/>
                <a:cs typeface="Arial" panose="020B0604020202020204" pitchFamily="34" charset="0"/>
              </a:rPr>
              <a:t>circumcarinatum</a:t>
            </a:r>
            <a:r>
              <a:rPr lang="en-US" sz="3600" b="1" i="1">
                <a:solidFill>
                  <a:srgbClr val="C00000"/>
                </a:solidFill>
                <a:effectLst/>
                <a:latin typeface="Arial" panose="020B0604020202020204" pitchFamily="34" charset="0"/>
                <a:cs typeface="Arial" panose="020B0604020202020204" pitchFamily="34" charset="0"/>
              </a:rPr>
              <a:t> </a:t>
            </a:r>
            <a:r>
              <a:rPr lang="en-US" sz="3600" b="1">
                <a:solidFill>
                  <a:srgbClr val="C00000"/>
                </a:solidFill>
                <a:effectLst/>
                <a:latin typeface="Arial" panose="020B0604020202020204" pitchFamily="34" charset="0"/>
                <a:cs typeface="Arial" panose="020B0604020202020204" pitchFamily="34" charset="0"/>
              </a:rPr>
              <a:t>MZCH241</a:t>
            </a:r>
            <a:endParaRPr lang="en-US" sz="3600" b="1">
              <a:solidFill>
                <a:srgbClr val="C00000"/>
              </a:solidFill>
              <a:latin typeface="Arial" panose="020B0604020202020204" pitchFamily="34" charset="0"/>
              <a:cs typeface="Arial" panose="020B0604020202020204" pitchFamily="34" charset="0"/>
            </a:endParaRPr>
          </a:p>
        </p:txBody>
      </p:sp>
      <p:sp>
        <p:nvSpPr>
          <p:cNvPr id="6" name="Rectangle 5"/>
          <p:cNvSpPr/>
          <p:nvPr/>
        </p:nvSpPr>
        <p:spPr>
          <a:xfrm>
            <a:off x="2831737" y="871227"/>
            <a:ext cx="6372536" cy="646331"/>
          </a:xfrm>
          <a:prstGeom prst="rect">
            <a:avLst/>
          </a:prstGeom>
        </p:spPr>
        <p:txBody>
          <a:bodyPr wrap="square">
            <a:spAutoFit/>
          </a:bodyPr>
          <a:lstStyle/>
          <a:p>
            <a:r>
              <a:rPr lang="en-US"/>
              <a:t>MZCH-SVCK  (</a:t>
            </a:r>
            <a:r>
              <a:rPr lang="en-US" u="sng"/>
              <a:t>University of Hamburg, Germany</a:t>
            </a:r>
            <a:r>
              <a:rPr lang="en-US"/>
              <a:t>) </a:t>
            </a:r>
          </a:p>
          <a:p>
            <a:r>
              <a:rPr lang="en-US"/>
              <a:t>Microalgae and </a:t>
            </a:r>
            <a:r>
              <a:rPr lang="en-US" err="1"/>
              <a:t>Zygnematophyceae</a:t>
            </a:r>
            <a:r>
              <a:rPr lang="en-US"/>
              <a:t> Collection Hamburg</a:t>
            </a:r>
          </a:p>
        </p:txBody>
      </p:sp>
      <p:pic>
        <p:nvPicPr>
          <p:cNvPr id="7" name="Picture 6" descr="A picture containing map, tex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437" y="1754413"/>
            <a:ext cx="5168753" cy="4147023"/>
          </a:xfrm>
          <a:prstGeom prst="rect">
            <a:avLst/>
          </a:prstGeom>
        </p:spPr>
      </p:pic>
      <p:sp>
        <p:nvSpPr>
          <p:cNvPr id="5" name="文本框 4"/>
          <p:cNvSpPr txBox="1"/>
          <p:nvPr/>
        </p:nvSpPr>
        <p:spPr>
          <a:xfrm>
            <a:off x="6957060" y="6305550"/>
            <a:ext cx="6096000" cy="368300"/>
          </a:xfrm>
          <a:prstGeom prst="rect">
            <a:avLst/>
          </a:prstGeom>
          <a:noFill/>
        </p:spPr>
        <p:txBody>
          <a:bodyPr wrap="square" rtlCol="0" anchor="t">
            <a:spAutoFit/>
          </a:bodyPr>
          <a:lstStyle/>
          <a:p>
            <a:r>
              <a:rPr lang="zh-CN" altLang="en-US">
                <a:solidFill>
                  <a:schemeClr val="accent1"/>
                </a:solidFill>
                <a:latin typeface="Times New Roman" panose="02020603050405020304" charset="0"/>
                <a:cs typeface="Times New Roman" panose="02020603050405020304" charset="0"/>
              </a:rPr>
              <a:t>https://www.nature.com/articles/s41588-024-01737-3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39090" y="651510"/>
            <a:ext cx="11645265" cy="3722370"/>
          </a:xfrm>
          <a:prstGeom prst="rect">
            <a:avLst/>
          </a:prstGeom>
          <a:noFill/>
          <a:ln>
            <a:noFill/>
          </a:ln>
        </p:spPr>
        <p:txBody>
          <a:bodyPr wrap="square" lIns="91440" tIns="45720" rIns="91440" bIns="45720" rtlCol="0" anchor="t">
            <a:noAutofit/>
          </a:bodyPr>
          <a:lstStyle/>
          <a:p>
            <a:pPr marL="285750" indent="-285750">
              <a:buFont typeface="Arial" panose="020B0604020202020204" pitchFamily="34" charset="0"/>
              <a:buChar char="•"/>
            </a:pPr>
            <a:r>
              <a:rPr lang="en-US" altLang="zh-CN" sz="2400">
                <a:ea typeface="等线" panose="02010600030101010101" charset="-122"/>
                <a:cs typeface="Calibri" panose="020F0502020204030204"/>
                <a:sym typeface="+mn-ea"/>
              </a:rPr>
              <a:t>In this project, we'll work on illumina pair-end metagenomic sequencing data of algae (Zygnematophyceae). It contains two raw read files: fastq1 and fastq2. </a:t>
            </a:r>
          </a:p>
          <a:p>
            <a:pPr marL="285750" indent="-285750">
              <a:buFont typeface="Arial" panose="020B0604020202020204" pitchFamily="34" charset="0"/>
              <a:buChar char="•"/>
            </a:pPr>
            <a:endParaRPr lang="en-US" altLang="zh-CN" sz="2400">
              <a:ea typeface="等线" panose="02010600030101010101" charset="-122"/>
              <a:cs typeface="Calibri" panose="020F0502020204030204"/>
              <a:sym typeface="+mn-ea"/>
            </a:endParaRPr>
          </a:p>
          <a:p>
            <a:pPr marL="285750" indent="-285750">
              <a:buFont typeface="Arial" panose="020B0604020202020204" pitchFamily="34" charset="0"/>
              <a:buChar char="•"/>
            </a:pPr>
            <a:r>
              <a:rPr lang="en-US" altLang="zh-CN" sz="2400">
                <a:ea typeface="等线" panose="02010600030101010101" charset="-122"/>
                <a:cs typeface="Calibri" panose="020F0502020204030204"/>
                <a:sym typeface="+mn-ea"/>
              </a:rPr>
              <a:t>The data consists of reads from both (host) algae and microbiome. We'll remove the algae data first and then focus on analyzing the microbiome data.</a:t>
            </a:r>
          </a:p>
          <a:p>
            <a:pPr marL="285750" indent="-285750">
              <a:buFont typeface="Arial" panose="020B0604020202020204" pitchFamily="34" charset="0"/>
              <a:buChar char="•"/>
            </a:pPr>
            <a:endParaRPr lang="en-US" altLang="zh-CN" sz="2400">
              <a:ea typeface="等线" panose="02010600030101010101" charset="-122"/>
              <a:cs typeface="Calibri" panose="020F0502020204030204"/>
            </a:endParaRPr>
          </a:p>
          <a:p>
            <a:pPr marL="285750" indent="-285750">
              <a:buFont typeface="Arial" panose="020B0604020202020204" pitchFamily="34" charset="0"/>
              <a:buChar char="•"/>
            </a:pPr>
            <a:r>
              <a:rPr lang="en-US" altLang="zh-CN" sz="2400">
                <a:ea typeface="等线" panose="02010600030101010101" charset="-122"/>
                <a:cs typeface="Calibri" panose="020F0502020204030204"/>
              </a:rPr>
              <a:t>Create a folder for this part.</a:t>
            </a:r>
          </a:p>
          <a:p>
            <a:pPr marL="285750" indent="-285750">
              <a:buFont typeface="Arial" panose="020B0604020202020204" pitchFamily="34" charset="0"/>
              <a:buChar char="•"/>
            </a:pPr>
            <a:endParaRPr lang="en-US" altLang="zh-CN" sz="2400">
              <a:ea typeface="等线" panose="02010600030101010101" charset="-122"/>
              <a:cs typeface="Calibri" panose="020F0502020204030204"/>
            </a:endParaRPr>
          </a:p>
          <a:p>
            <a:pPr marL="285750" indent="-285750">
              <a:buFont typeface="Arial" panose="020B0604020202020204" pitchFamily="34" charset="0"/>
              <a:buChar char="•"/>
            </a:pPr>
            <a:r>
              <a:rPr lang="en-US" altLang="zh-CN" sz="2400">
                <a:ea typeface="等线" panose="02010600030101010101" charset="-122"/>
                <a:cs typeface="Calibri" panose="020F0502020204030204"/>
              </a:rPr>
              <a:t>Copy the data to your work folder.</a:t>
            </a:r>
          </a:p>
          <a:p>
            <a:pPr marL="285750" indent="-285750">
              <a:buFont typeface="Arial" panose="020B0604020202020204" pitchFamily="34" charset="0"/>
              <a:buChar char="•"/>
            </a:pPr>
            <a:endParaRPr lang="en-US" altLang="zh-CN" sz="2800">
              <a:ea typeface="等线" panose="02010600030101010101" charset="-122"/>
              <a:cs typeface="Calibri" panose="020F0502020204030204"/>
            </a:endParaRPr>
          </a:p>
          <a:p>
            <a:pPr marL="285750" indent="-285750">
              <a:buFont typeface="Arial" panose="020B0604020202020204" pitchFamily="34" charset="0"/>
              <a:buChar char="•"/>
            </a:pPr>
            <a:endParaRPr lang="en-US" altLang="zh-CN">
              <a:cs typeface="Calibri" panose="020F0502020204030204"/>
            </a:endParaRPr>
          </a:p>
          <a:p>
            <a:pPr marL="285750" indent="-285750">
              <a:buFont typeface="Arial" panose="020B0604020202020204" pitchFamily="34" charset="0"/>
              <a:buChar char="•"/>
            </a:pPr>
            <a:endParaRPr lang="zh-CN" altLang="en-US">
              <a:cs typeface="Calibri" panose="020F0502020204030204"/>
            </a:endParaRPr>
          </a:p>
        </p:txBody>
      </p:sp>
      <p:pic>
        <p:nvPicPr>
          <p:cNvPr id="2" name="图片 1"/>
          <p:cNvPicPr>
            <a:picLocks noChangeAspect="1"/>
          </p:cNvPicPr>
          <p:nvPr/>
        </p:nvPicPr>
        <p:blipFill>
          <a:blip r:embed="rId2"/>
          <a:stretch>
            <a:fillRect/>
          </a:stretch>
        </p:blipFill>
        <p:spPr>
          <a:xfrm>
            <a:off x="600710" y="4373880"/>
            <a:ext cx="10305415" cy="519430"/>
          </a:xfrm>
          <a:prstGeom prst="rect">
            <a:avLst/>
          </a:prstGeom>
        </p:spPr>
      </p:pic>
      <p:sp>
        <p:nvSpPr>
          <p:cNvPr id="4" name="文本框 3"/>
          <p:cNvSpPr txBox="1"/>
          <p:nvPr/>
        </p:nvSpPr>
        <p:spPr>
          <a:xfrm>
            <a:off x="676910" y="5057775"/>
            <a:ext cx="8904605" cy="1198880"/>
          </a:xfrm>
          <a:prstGeom prst="rect">
            <a:avLst/>
          </a:prstGeom>
          <a:noFill/>
        </p:spPr>
        <p:txBody>
          <a:bodyPr wrap="square" rtlCol="0" anchor="t">
            <a:spAutoFit/>
          </a:bodyPr>
          <a:lstStyle/>
          <a:p>
            <a:r>
              <a:rPr lang="zh-CN" altLang="en-US">
                <a:latin typeface="Courier New" panose="02070309020205020404" charset="0"/>
                <a:cs typeface="Courier New" panose="02070309020205020404" charset="0"/>
              </a:rPr>
              <a:t>cd $WORK</a:t>
            </a:r>
          </a:p>
          <a:p>
            <a:r>
              <a:rPr lang="zh-CN" altLang="en-US">
                <a:latin typeface="Courier New" panose="02070309020205020404" charset="0"/>
                <a:cs typeface="Courier New" panose="02070309020205020404" charset="0"/>
              </a:rPr>
              <a:t>mkdir final_project</a:t>
            </a:r>
          </a:p>
          <a:p>
            <a:r>
              <a:rPr lang="zh-CN" altLang="en-US">
                <a:latin typeface="Courier New" panose="02070309020205020404" charset="0"/>
                <a:cs typeface="Courier New" panose="02070309020205020404" charset="0"/>
              </a:rPr>
              <a:t>cd final_project</a:t>
            </a:r>
          </a:p>
          <a:p>
            <a:r>
              <a:rPr lang="zh-CN" altLang="en-US">
                <a:latin typeface="Courier New" panose="02070309020205020404" charset="0"/>
                <a:cs typeface="Courier New" panose="02070309020205020404" charset="0"/>
              </a:rPr>
              <a:t>cp -r /work/yinlab/yixing/course_project2/project_raw_data .</a:t>
            </a:r>
          </a:p>
        </p:txBody>
      </p:sp>
      <p:sp>
        <p:nvSpPr>
          <p:cNvPr id="8" name="文本框 7"/>
          <p:cNvSpPr txBox="1"/>
          <p:nvPr/>
        </p:nvSpPr>
        <p:spPr>
          <a:xfrm>
            <a:off x="472440" y="-140970"/>
            <a:ext cx="10967085" cy="860425"/>
          </a:xfrm>
          <a:prstGeom prst="rect">
            <a:avLst/>
          </a:prstGeom>
          <a:noFill/>
        </p:spPr>
        <p:txBody>
          <a:bodyPr wrap="square" rtlCol="0">
            <a:spAutoFit/>
          </a:bodyPr>
          <a:lstStyle/>
          <a:p>
            <a:endParaRPr lang="zh-CN" altLang="en-US"/>
          </a:p>
          <a:p>
            <a:pPr algn="l">
              <a:buClrTx/>
              <a:buSzTx/>
              <a:buFontTx/>
            </a:pPr>
            <a:r>
              <a:rPr lang="en-US" altLang="zh-CN" sz="3200" b="1"/>
              <a:t>0.1 - Preparing Your Workspace for Metagenomic Data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a:ea typeface="等线 Light" panose="02010600030101010101" charset="-122"/>
              </a:rPr>
              <a:t>Part</a:t>
            </a:r>
            <a:r>
              <a:rPr lang="zh-CN" altLang="en-US">
                <a:ea typeface="等线 Light" panose="02010600030101010101" charset="-122"/>
              </a:rPr>
              <a:t> I</a:t>
            </a:r>
            <a:br>
              <a:rPr lang="en-US" altLang="zh-CN"/>
            </a:br>
            <a:r>
              <a:rPr lang="en-US" altLang="zh-CN">
                <a:ea typeface="等线 Light" panose="02010600030101010101" charset="-122"/>
              </a:rPr>
              <a:t>Data</a:t>
            </a:r>
            <a:r>
              <a:rPr lang="zh-CN" altLang="en-US">
                <a:ea typeface="等线 Light" panose="02010600030101010101" charset="-122"/>
              </a:rPr>
              <a:t> </a:t>
            </a:r>
            <a:r>
              <a:rPr lang="en-US" altLang="zh-CN">
                <a:ea typeface="+mj-lt"/>
                <a:cs typeface="+mj-lt"/>
              </a:rPr>
              <a:t>preprocessing (~2 hrs)</a:t>
            </a:r>
            <a:endParaRPr lang="en-US">
              <a:ea typeface="等线 Light" panose="0201060003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97840" y="1010920"/>
            <a:ext cx="5874385" cy="3476625"/>
          </a:xfrm>
          <a:prstGeom prst="rect">
            <a:avLst/>
          </a:prstGeom>
          <a:noFill/>
          <a:ln>
            <a:noFill/>
          </a:ln>
        </p:spPr>
        <p:txBody>
          <a:bodyPr wrap="square" lIns="91440" tIns="45720" rIns="91440" bIns="45720" rtlCol="0" anchor="t">
            <a:spAutoFit/>
          </a:bodyPr>
          <a:lstStyle/>
          <a:p>
            <a:pPr marL="285750" indent="-285750">
              <a:buFont typeface="Arial" panose="020B0604020202020204" pitchFamily="34" charset="0"/>
              <a:buChar char="•"/>
            </a:pPr>
            <a:r>
              <a:rPr kumimoji="1" lang="en-US" sz="2400" dirty="0">
                <a:solidFill>
                  <a:srgbClr val="C00000"/>
                </a:solidFill>
                <a:ea typeface="+mn-lt"/>
                <a:cs typeface="+mn-lt"/>
              </a:rPr>
              <a:t>Next-generation sequencing</a:t>
            </a:r>
            <a:r>
              <a:rPr kumimoji="1" lang="en-US" altLang="zh-CN" sz="2400" dirty="0">
                <a:solidFill>
                  <a:srgbClr val="C00000"/>
                </a:solidFill>
                <a:ea typeface="+mn-lt"/>
                <a:cs typeface="+mn-lt"/>
              </a:rPr>
              <a:t>(NGS)</a:t>
            </a:r>
            <a:r>
              <a:rPr kumimoji="1" lang="en-US" sz="2400" dirty="0">
                <a:solidFill>
                  <a:srgbClr val="C00000"/>
                </a:solidFill>
                <a:ea typeface="+mn-lt"/>
                <a:cs typeface="+mn-lt"/>
              </a:rPr>
              <a:t> </a:t>
            </a:r>
            <a:r>
              <a:rPr kumimoji="1" lang="en-US" sz="2400" dirty="0">
                <a:ea typeface="+mn-lt"/>
                <a:cs typeface="+mn-lt"/>
              </a:rPr>
              <a:t>usually uses </a:t>
            </a:r>
            <a:r>
              <a:rPr kumimoji="1" lang="en-US" sz="2400" dirty="0">
                <a:solidFill>
                  <a:srgbClr val="C00000"/>
                </a:solidFill>
                <a:ea typeface="+mn-lt"/>
                <a:cs typeface="+mn-lt"/>
              </a:rPr>
              <a:t>paired-ended</a:t>
            </a:r>
            <a:r>
              <a:rPr kumimoji="1" lang="en-US" sz="2400" dirty="0">
                <a:ea typeface="+mn-lt"/>
                <a:cs typeface="+mn-lt"/>
              </a:rPr>
              <a:t> sequencing, meaning that it is sequenced from two directions and ends up with two sequencing files, one forward and one reverse.</a:t>
            </a:r>
          </a:p>
          <a:p>
            <a:pPr marL="285750" indent="-285750">
              <a:buFont typeface="Arial" panose="020B0604020202020204" pitchFamily="34" charset="0"/>
              <a:buChar char="•"/>
            </a:pPr>
            <a:endParaRPr lang="en-US" sz="2800" dirty="0">
              <a:ea typeface="Calibri" panose="020F0502020204030204"/>
              <a:cs typeface="Calibri" panose="020F0502020204030204"/>
            </a:endParaRPr>
          </a:p>
          <a:p>
            <a:pPr marL="285750" indent="-285750">
              <a:buFont typeface="Arial" panose="020B0604020202020204" pitchFamily="34" charset="0"/>
              <a:buChar char="•"/>
            </a:pPr>
            <a:r>
              <a:rPr lang="en-US" sz="2400" dirty="0">
                <a:ea typeface="Calibri" panose="020F0502020204030204"/>
                <a:cs typeface="Calibri" panose="020F0502020204030204"/>
              </a:rPr>
              <a:t>We need to check the quality of sequencing data, </a:t>
            </a:r>
            <a:r>
              <a:rPr lang="en-US" sz="2400" dirty="0">
                <a:ea typeface="+mn-lt"/>
                <a:cs typeface="+mn-lt"/>
              </a:rPr>
              <a:t>such as </a:t>
            </a:r>
            <a:r>
              <a:rPr lang="en-US" sz="2400" dirty="0">
                <a:solidFill>
                  <a:srgbClr val="C00000"/>
                </a:solidFill>
                <a:ea typeface="+mn-lt"/>
                <a:cs typeface="+mn-lt"/>
              </a:rPr>
              <a:t>low-quality reads and regions, contamination or technical deviations</a:t>
            </a:r>
            <a:r>
              <a:rPr lang="en-US" sz="2400" dirty="0">
                <a:ea typeface="+mn-lt"/>
                <a:cs typeface="+mn-lt"/>
              </a:rPr>
              <a:t>.</a:t>
            </a:r>
            <a:endParaRPr lang="zh-CN" altLang="en-US" sz="2800" dirty="0">
              <a:ea typeface="等线" panose="02010600030101010101" charset="-122"/>
              <a:cs typeface="Calibri" panose="020F0502020204030204"/>
            </a:endParaRPr>
          </a:p>
        </p:txBody>
      </p:sp>
      <p:pic>
        <p:nvPicPr>
          <p:cNvPr id="4" name="图片 3" descr="图示&#10;&#10;已自动生成说明"/>
          <p:cNvPicPr>
            <a:picLocks noChangeAspect="1"/>
          </p:cNvPicPr>
          <p:nvPr/>
        </p:nvPicPr>
        <p:blipFill>
          <a:blip r:embed="rId2"/>
          <a:stretch>
            <a:fillRect/>
          </a:stretch>
        </p:blipFill>
        <p:spPr>
          <a:xfrm>
            <a:off x="6372300" y="1145718"/>
            <a:ext cx="5544670" cy="3046076"/>
          </a:xfrm>
          <a:prstGeom prst="rect">
            <a:avLst/>
          </a:prstGeom>
        </p:spPr>
      </p:pic>
      <p:sp>
        <p:nvSpPr>
          <p:cNvPr id="2" name="文本框 1"/>
          <p:cNvSpPr txBox="1"/>
          <p:nvPr/>
        </p:nvSpPr>
        <p:spPr>
          <a:xfrm>
            <a:off x="578485" y="5102860"/>
            <a:ext cx="10777220" cy="829945"/>
          </a:xfrm>
          <a:prstGeom prst="rect">
            <a:avLst/>
          </a:prstGeom>
          <a:noFill/>
        </p:spPr>
        <p:txBody>
          <a:bodyPr wrap="square" rtlCol="0" anchor="t">
            <a:spAutoFit/>
          </a:bodyPr>
          <a:lstStyle/>
          <a:p>
            <a:pPr marL="285750" indent="-285750">
              <a:buFont typeface="Arial" panose="020B0604020202020204" pitchFamily="34" charset="0"/>
              <a:buChar char="•"/>
            </a:pPr>
            <a:r>
              <a:rPr lang="en-US" sz="2400" dirty="0">
                <a:ea typeface="+mn-lt"/>
                <a:cs typeface="+mn-lt"/>
                <a:sym typeface="+mn-ea"/>
              </a:rPr>
              <a:t>By examining metrics such as </a:t>
            </a:r>
            <a:r>
              <a:rPr lang="en-US" sz="2400" dirty="0">
                <a:solidFill>
                  <a:srgbClr val="C00000"/>
                </a:solidFill>
                <a:ea typeface="+mn-lt"/>
                <a:cs typeface="+mn-lt"/>
                <a:sym typeface="+mn-ea"/>
              </a:rPr>
              <a:t>sequence quality scores</a:t>
            </a:r>
            <a:r>
              <a:rPr lang="en-US" sz="2400" dirty="0">
                <a:ea typeface="+mn-lt"/>
                <a:cs typeface="+mn-lt"/>
                <a:sym typeface="+mn-ea"/>
              </a:rPr>
              <a:t>, </a:t>
            </a:r>
            <a:r>
              <a:rPr lang="en-US" sz="2400" dirty="0">
                <a:solidFill>
                  <a:srgbClr val="C00000"/>
                </a:solidFill>
                <a:ea typeface="+mn-lt"/>
                <a:cs typeface="+mn-lt"/>
                <a:sym typeface="+mn-ea"/>
              </a:rPr>
              <a:t>sequence length distributions</a:t>
            </a:r>
            <a:r>
              <a:rPr lang="en-US" sz="2400" dirty="0">
                <a:ea typeface="+mn-lt"/>
                <a:cs typeface="+mn-lt"/>
                <a:sym typeface="+mn-ea"/>
              </a:rPr>
              <a:t>, </a:t>
            </a:r>
            <a:r>
              <a:rPr lang="en-US" sz="2400" dirty="0">
                <a:solidFill>
                  <a:srgbClr val="C00000"/>
                </a:solidFill>
                <a:ea typeface="+mn-lt"/>
                <a:cs typeface="+mn-lt"/>
                <a:sym typeface="+mn-ea"/>
              </a:rPr>
              <a:t>GC content</a:t>
            </a:r>
            <a:r>
              <a:rPr lang="en-US" sz="2400" dirty="0">
                <a:ea typeface="+mn-lt"/>
                <a:cs typeface="+mn-lt"/>
                <a:sym typeface="+mn-ea"/>
              </a:rPr>
              <a:t>, repeat sequences, and </a:t>
            </a:r>
            <a:r>
              <a:rPr lang="en-US" sz="2400" dirty="0">
                <a:solidFill>
                  <a:srgbClr val="C00000"/>
                </a:solidFill>
                <a:ea typeface="+mn-lt"/>
                <a:cs typeface="+mn-lt"/>
                <a:sym typeface="+mn-ea"/>
              </a:rPr>
              <a:t>k-</a:t>
            </a:r>
            <a:r>
              <a:rPr lang="en-US" sz="2400" dirty="0" err="1">
                <a:solidFill>
                  <a:srgbClr val="C00000"/>
                </a:solidFill>
                <a:ea typeface="+mn-lt"/>
                <a:cs typeface="+mn-lt"/>
                <a:sym typeface="+mn-ea"/>
              </a:rPr>
              <a:t>mer</a:t>
            </a:r>
            <a:r>
              <a:rPr lang="en-US" sz="2400" dirty="0">
                <a:solidFill>
                  <a:srgbClr val="C00000"/>
                </a:solidFill>
                <a:ea typeface="+mn-lt"/>
                <a:cs typeface="+mn-lt"/>
                <a:sym typeface="+mn-ea"/>
              </a:rPr>
              <a:t> content</a:t>
            </a:r>
            <a:r>
              <a:rPr lang="en-US" altLang="zh-CN" sz="2400" dirty="0">
                <a:solidFill>
                  <a:srgbClr val="C00000"/>
                </a:solidFill>
                <a:ea typeface="+mn-lt"/>
                <a:cs typeface="+mn-lt"/>
                <a:sym typeface="+mn-ea"/>
              </a:rPr>
              <a:t>.</a:t>
            </a:r>
          </a:p>
        </p:txBody>
      </p:sp>
      <p:sp>
        <p:nvSpPr>
          <p:cNvPr id="3" name="文本框 2"/>
          <p:cNvSpPr txBox="1"/>
          <p:nvPr/>
        </p:nvSpPr>
        <p:spPr>
          <a:xfrm>
            <a:off x="208915" y="194945"/>
            <a:ext cx="11983085" cy="583565"/>
          </a:xfrm>
          <a:prstGeom prst="rect">
            <a:avLst/>
          </a:prstGeom>
          <a:noFill/>
        </p:spPr>
        <p:txBody>
          <a:bodyPr wrap="square" rtlCol="0">
            <a:spAutoFit/>
          </a:bodyPr>
          <a:lstStyle/>
          <a:p>
            <a:pPr algn="l">
              <a:buClrTx/>
              <a:buSzTx/>
              <a:buFontTx/>
            </a:pPr>
            <a:r>
              <a:rPr lang="en-US" altLang="zh-CN" sz="3200" b="1"/>
              <a:t>1.1 - Quality Control in Paired-End Next-Generation Sequencing (NGS)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6085" y="4259580"/>
            <a:ext cx="10515600" cy="2030095"/>
          </a:xfrm>
        </p:spPr>
        <p:txBody>
          <a:bodyPr vert="horz" lIns="91440" tIns="45720" rIns="91440" bIns="45720" rtlCol="0" anchor="t">
            <a:normAutofit lnSpcReduction="10000"/>
          </a:bodyPr>
          <a:lstStyle/>
          <a:p>
            <a:r>
              <a:rPr lang="zh-CN" sz="2400">
                <a:ea typeface="+mn-lt"/>
                <a:cs typeface="+mn-lt"/>
              </a:rPr>
              <a:t>First line: identifier and description (starts with @)</a:t>
            </a:r>
            <a:r>
              <a:rPr lang="en-US" altLang="zh-CN" sz="2400">
                <a:ea typeface="+mn-lt"/>
                <a:cs typeface="+mn-lt"/>
              </a:rPr>
              <a:t>.</a:t>
            </a:r>
            <a:endParaRPr lang="zh-CN" sz="2400">
              <a:cs typeface="+mn-lt"/>
            </a:endParaRPr>
          </a:p>
          <a:p>
            <a:r>
              <a:rPr lang="zh-CN" sz="2400">
                <a:ea typeface="+mn-lt"/>
                <a:cs typeface="+mn-lt"/>
              </a:rPr>
              <a:t>Second line: sequence (nucleotide sequence)</a:t>
            </a:r>
            <a:r>
              <a:rPr lang="en-US" altLang="zh-CN" sz="2400">
                <a:ea typeface="+mn-lt"/>
                <a:cs typeface="+mn-lt"/>
              </a:rPr>
              <a:t>.</a:t>
            </a:r>
            <a:endParaRPr lang="zh-CN" sz="2400">
              <a:cs typeface="+mn-lt"/>
            </a:endParaRPr>
          </a:p>
          <a:p>
            <a:r>
              <a:rPr lang="zh-CN" sz="2400">
                <a:ea typeface="+mn-lt"/>
                <a:cs typeface="+mn-lt"/>
              </a:rPr>
              <a:t>Third line: separator (starts with +</a:t>
            </a:r>
            <a:r>
              <a:rPr lang="en-US" altLang="zh-CN" sz="2400">
                <a:ea typeface="+mn-lt"/>
                <a:cs typeface="+mn-lt"/>
              </a:rPr>
              <a:t> acts as a divider between the sequence (second line) and its quality scores (fourth line)).</a:t>
            </a:r>
          </a:p>
          <a:p>
            <a:r>
              <a:rPr lang="zh-CN" sz="2400">
                <a:ea typeface="+mn-lt"/>
                <a:cs typeface="+mn-lt"/>
              </a:rPr>
              <a:t>Fourth line: </a:t>
            </a:r>
            <a:r>
              <a:rPr lang="en-US" altLang="zh-CN" sz="2400">
                <a:ea typeface="+mn-lt"/>
                <a:cs typeface="+mn-lt"/>
              </a:rPr>
              <a:t>base qu</a:t>
            </a:r>
            <a:r>
              <a:rPr lang="zh-CN" sz="2400">
                <a:ea typeface="+mn-lt"/>
                <a:cs typeface="+mn-lt"/>
              </a:rPr>
              <a:t>a</a:t>
            </a:r>
            <a:r>
              <a:rPr lang="en-US" altLang="zh-CN" sz="2400" err="1">
                <a:ea typeface="+mn-lt"/>
                <a:cs typeface="+mn-lt"/>
              </a:rPr>
              <a:t>lity</a:t>
            </a:r>
            <a:r>
              <a:rPr lang="zh-CN" altLang="en-US" sz="2400">
                <a:ea typeface="+mn-lt"/>
                <a:cs typeface="+mn-lt"/>
              </a:rPr>
              <a:t> </a:t>
            </a:r>
            <a:r>
              <a:rPr lang="zh-CN" sz="2400">
                <a:ea typeface="+mn-lt"/>
                <a:cs typeface="+mn-lt"/>
              </a:rPr>
              <a:t>sco</a:t>
            </a:r>
            <a:r>
              <a:rPr lang="en-US" altLang="zh-CN" sz="2400">
                <a:ea typeface="+mn-lt"/>
                <a:cs typeface="+mn-lt"/>
              </a:rPr>
              <a:t>res</a:t>
            </a:r>
            <a:r>
              <a:rPr lang="zh-CN" sz="2400">
                <a:ea typeface="+mn-lt"/>
                <a:cs typeface="+mn-lt"/>
              </a:rPr>
              <a:t> (corresponds to the sequence in the second line)</a:t>
            </a:r>
            <a:r>
              <a:rPr lang="en-US" altLang="zh-CN" sz="2400">
                <a:ea typeface="+mn-lt"/>
                <a:cs typeface="+mn-lt"/>
              </a:rPr>
              <a:t>.</a:t>
            </a:r>
          </a:p>
        </p:txBody>
      </p:sp>
      <p:pic>
        <p:nvPicPr>
          <p:cNvPr id="2" name="图片 1"/>
          <p:cNvPicPr>
            <a:picLocks noChangeAspect="1"/>
          </p:cNvPicPr>
          <p:nvPr/>
        </p:nvPicPr>
        <p:blipFill>
          <a:blip r:embed="rId2"/>
          <a:stretch>
            <a:fillRect/>
          </a:stretch>
        </p:blipFill>
        <p:spPr>
          <a:xfrm>
            <a:off x="426085" y="1659255"/>
            <a:ext cx="7538720" cy="295275"/>
          </a:xfrm>
          <a:prstGeom prst="rect">
            <a:avLst/>
          </a:prstGeom>
        </p:spPr>
      </p:pic>
      <p:pic>
        <p:nvPicPr>
          <p:cNvPr id="5" name="图片 4"/>
          <p:cNvPicPr>
            <a:picLocks noChangeAspect="1"/>
          </p:cNvPicPr>
          <p:nvPr/>
        </p:nvPicPr>
        <p:blipFill>
          <a:blip r:embed="rId3"/>
          <a:stretch>
            <a:fillRect/>
          </a:stretch>
        </p:blipFill>
        <p:spPr>
          <a:xfrm>
            <a:off x="426085" y="2271395"/>
            <a:ext cx="10706100" cy="1524635"/>
          </a:xfrm>
          <a:prstGeom prst="rect">
            <a:avLst/>
          </a:prstGeom>
        </p:spPr>
      </p:pic>
      <p:sp>
        <p:nvSpPr>
          <p:cNvPr id="7" name="文本框 6"/>
          <p:cNvSpPr txBox="1"/>
          <p:nvPr/>
        </p:nvSpPr>
        <p:spPr>
          <a:xfrm>
            <a:off x="426085" y="882015"/>
            <a:ext cx="4064000" cy="460375"/>
          </a:xfrm>
          <a:prstGeom prst="rect">
            <a:avLst/>
          </a:prstGeom>
          <a:noFill/>
        </p:spPr>
        <p:txBody>
          <a:bodyPr wrap="square" rtlCol="0">
            <a:spAutoFit/>
          </a:bodyPr>
          <a:lstStyle/>
          <a:p>
            <a:pPr algn="l">
              <a:buClrTx/>
              <a:buSzTx/>
              <a:buFontTx/>
            </a:pPr>
            <a:r>
              <a:rPr lang="en-US" altLang="zh-CN" sz="2400" b="1"/>
              <a:t>FASTQ File Format</a:t>
            </a:r>
          </a:p>
        </p:txBody>
      </p:sp>
      <p:sp>
        <p:nvSpPr>
          <p:cNvPr id="8" name="文本框 7"/>
          <p:cNvSpPr txBox="1"/>
          <p:nvPr/>
        </p:nvSpPr>
        <p:spPr>
          <a:xfrm>
            <a:off x="104775" y="194945"/>
            <a:ext cx="11983085" cy="583565"/>
          </a:xfrm>
          <a:prstGeom prst="rect">
            <a:avLst/>
          </a:prstGeom>
          <a:noFill/>
        </p:spPr>
        <p:txBody>
          <a:bodyPr wrap="square" rtlCol="0">
            <a:spAutoFit/>
          </a:bodyPr>
          <a:lstStyle/>
          <a:p>
            <a:pPr algn="l">
              <a:buClrTx/>
              <a:buSzTx/>
              <a:buFontTx/>
            </a:pPr>
            <a:r>
              <a:rPr lang="en-US" altLang="zh-CN" sz="3200" b="1"/>
              <a:t>1.1 - Quality Control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946400"/>
            <a:ext cx="10515600" cy="2981325"/>
          </a:xfrm>
        </p:spPr>
        <p:txBody>
          <a:bodyPr vert="horz" lIns="91440" tIns="45720" rIns="91440" bIns="45720" rtlCol="0" anchor="t">
            <a:normAutofit/>
          </a:bodyPr>
          <a:lstStyle/>
          <a:p>
            <a:r>
              <a:rPr lang="en-US" altLang="zh-CN">
                <a:ea typeface="+mn-lt"/>
                <a:cs typeface="+mn-lt"/>
              </a:rPr>
              <a:t>We'll use "</a:t>
            </a:r>
            <a:r>
              <a:rPr lang="en-US" altLang="zh-CN" err="1">
                <a:ea typeface="+mn-lt"/>
                <a:cs typeface="+mn-lt"/>
              </a:rPr>
              <a:t>FastQC</a:t>
            </a:r>
            <a:r>
              <a:rPr lang="en-US" altLang="zh-CN">
                <a:ea typeface="+mn-lt"/>
                <a:cs typeface="+mn-lt"/>
              </a:rPr>
              <a:t>" to check the quality of </a:t>
            </a:r>
            <a:r>
              <a:rPr lang="en-US" altLang="zh-CN" err="1">
                <a:ea typeface="+mn-lt"/>
                <a:cs typeface="+mn-lt"/>
              </a:rPr>
              <a:t>fastq</a:t>
            </a:r>
            <a:r>
              <a:rPr lang="en-US" altLang="zh-CN">
                <a:ea typeface="+mn-lt"/>
                <a:cs typeface="+mn-lt"/>
              </a:rPr>
              <a:t> file</a:t>
            </a:r>
            <a:endParaRPr lang="zh-CN">
              <a:cs typeface="Calibri" panose="020F0502020204030204"/>
            </a:endParaRPr>
          </a:p>
        </p:txBody>
      </p:sp>
      <p:pic>
        <p:nvPicPr>
          <p:cNvPr id="6" name="图片 5" descr="图片包含 文本&#10;&#10;已自动生成说明"/>
          <p:cNvPicPr>
            <a:picLocks noChangeAspect="1"/>
          </p:cNvPicPr>
          <p:nvPr/>
        </p:nvPicPr>
        <p:blipFill>
          <a:blip r:embed="rId2"/>
          <a:stretch>
            <a:fillRect/>
          </a:stretch>
        </p:blipFill>
        <p:spPr>
          <a:xfrm>
            <a:off x="342898" y="897189"/>
            <a:ext cx="10744201" cy="1488945"/>
          </a:xfrm>
          <a:prstGeom prst="rect">
            <a:avLst/>
          </a:prstGeom>
        </p:spPr>
      </p:pic>
      <p:sp>
        <p:nvSpPr>
          <p:cNvPr id="4" name="文本框 3"/>
          <p:cNvSpPr txBox="1"/>
          <p:nvPr/>
        </p:nvSpPr>
        <p:spPr>
          <a:xfrm>
            <a:off x="707390" y="3896995"/>
            <a:ext cx="10207625" cy="2030095"/>
          </a:xfrm>
          <a:prstGeom prst="rect">
            <a:avLst/>
          </a:prstGeom>
          <a:noFill/>
        </p:spPr>
        <p:txBody>
          <a:bodyPr wrap="square" rtlCol="0" anchor="t">
            <a:spAutoFit/>
          </a:bodyPr>
          <a:lstStyle/>
          <a:p>
            <a:pPr algn="l">
              <a:buClrTx/>
              <a:buSzTx/>
              <a:buFontTx/>
            </a:pPr>
            <a:r>
              <a:rPr lang="zh-CN" altLang="en-US">
                <a:latin typeface="Courier New" panose="02070309020205020404" charset="0"/>
                <a:cs typeface="Courier New" panose="02070309020205020404" charset="0"/>
              </a:rPr>
              <a:t>mkdir part1_data_preprocessing</a:t>
            </a:r>
          </a:p>
          <a:p>
            <a:pPr algn="l">
              <a:buClrTx/>
              <a:buSzTx/>
              <a:buFontTx/>
            </a:pPr>
            <a:r>
              <a:rPr lang="zh-CN" altLang="en-US">
                <a:latin typeface="Courier New" panose="02070309020205020404" charset="0"/>
                <a:cs typeface="Courier New" panose="02070309020205020404" charset="0"/>
              </a:rPr>
              <a:t>cd part1_data_preprocessing</a:t>
            </a:r>
          </a:p>
          <a:p>
            <a:pPr algn="l">
              <a:buClrTx/>
              <a:buSzTx/>
              <a:buFontTx/>
            </a:pPr>
            <a:r>
              <a:rPr lang="zh-CN" altLang="en-US">
                <a:latin typeface="Courier New" panose="02070309020205020404" charset="0"/>
                <a:cs typeface="Courier New" panose="02070309020205020404" charset="0"/>
              </a:rPr>
              <a:t>mkdir prefastqc</a:t>
            </a:r>
          </a:p>
          <a:p>
            <a:pPr algn="l">
              <a:buClrTx/>
              <a:buSzTx/>
              <a:buFontTx/>
            </a:pPr>
            <a:r>
              <a:rPr lang="zh-CN" altLang="en-US">
                <a:latin typeface="Courier New" panose="02070309020205020404" charset="0"/>
                <a:cs typeface="Courier New" panose="02070309020205020404" charset="0"/>
              </a:rPr>
              <a:t>cd prefastqc</a:t>
            </a:r>
          </a:p>
          <a:p>
            <a:pPr algn="l">
              <a:buClrTx/>
              <a:buSzTx/>
              <a:buFontTx/>
            </a:pPr>
            <a:r>
              <a:rPr lang="zh-CN" altLang="en-US">
                <a:latin typeface="Courier New" panose="02070309020205020404" charset="0"/>
                <a:cs typeface="Courier New" panose="02070309020205020404" charset="0"/>
              </a:rPr>
              <a:t>ml fastqc</a:t>
            </a:r>
          </a:p>
          <a:p>
            <a:pPr algn="l">
              <a:buClrTx/>
              <a:buSzTx/>
              <a:buFontTx/>
            </a:pPr>
            <a:r>
              <a:rPr lang="zh-CN" altLang="en-US">
                <a:latin typeface="Courier New" panose="02070309020205020404" charset="0"/>
                <a:cs typeface="Courier New" panose="02070309020205020404" charset="0"/>
              </a:rPr>
              <a:t>fastqc </a:t>
            </a:r>
            <a:r>
              <a:rPr lang="en-US" altLang="zh-CN">
                <a:latin typeface="Courier New" panose="02070309020205020404" charset="0"/>
                <a:cs typeface="Courier New" panose="02070309020205020404" charset="0"/>
              </a:rPr>
              <a:t>../</a:t>
            </a:r>
            <a:r>
              <a:rPr lang="zh-CN" altLang="en-US">
                <a:latin typeface="Courier New" panose="02070309020205020404" charset="0"/>
                <a:cs typeface="Courier New" panose="02070309020205020404" charset="0"/>
              </a:rPr>
              <a:t>../project_raw_data/MZCH241_bacteria.R_1.fastq --outdir .</a:t>
            </a:r>
          </a:p>
          <a:p>
            <a:pPr algn="l">
              <a:buClrTx/>
              <a:buSzTx/>
              <a:buFontTx/>
            </a:pPr>
            <a:r>
              <a:rPr lang="zh-CN" altLang="en-US">
                <a:latin typeface="Courier New" panose="02070309020205020404" charset="0"/>
                <a:cs typeface="Courier New" panose="02070309020205020404" charset="0"/>
              </a:rPr>
              <a:t>fastqc </a:t>
            </a:r>
            <a:r>
              <a:rPr lang="en-US" altLang="zh-CN">
                <a:latin typeface="Courier New" panose="02070309020205020404" charset="0"/>
                <a:cs typeface="Courier New" panose="02070309020205020404" charset="0"/>
              </a:rPr>
              <a:t>../</a:t>
            </a:r>
            <a:r>
              <a:rPr lang="zh-CN" altLang="en-US">
                <a:latin typeface="Courier New" panose="02070309020205020404" charset="0"/>
                <a:cs typeface="Courier New" panose="02070309020205020404" charset="0"/>
              </a:rPr>
              <a:t>../project_raw_data/MZCH241_bacteria.R_2.fastq --outdir .</a:t>
            </a:r>
          </a:p>
        </p:txBody>
      </p:sp>
      <p:pic>
        <p:nvPicPr>
          <p:cNvPr id="35" name="图片 34"/>
          <p:cNvPicPr/>
          <p:nvPr/>
        </p:nvPicPr>
        <p:blipFill>
          <a:blip r:embed="rId3"/>
          <a:stretch>
            <a:fillRect/>
          </a:stretch>
        </p:blipFill>
        <p:spPr>
          <a:xfrm>
            <a:off x="8897620" y="2844800"/>
            <a:ext cx="881380" cy="765175"/>
          </a:xfrm>
          <a:prstGeom prst="rect">
            <a:avLst/>
          </a:prstGeom>
        </p:spPr>
      </p:pic>
      <p:sp>
        <p:nvSpPr>
          <p:cNvPr id="8" name="文本框 7"/>
          <p:cNvSpPr txBox="1"/>
          <p:nvPr/>
        </p:nvSpPr>
        <p:spPr>
          <a:xfrm>
            <a:off x="104775" y="194945"/>
            <a:ext cx="11983085" cy="583565"/>
          </a:xfrm>
          <a:prstGeom prst="rect">
            <a:avLst/>
          </a:prstGeom>
          <a:noFill/>
        </p:spPr>
        <p:txBody>
          <a:bodyPr wrap="square" rtlCol="0">
            <a:spAutoFit/>
          </a:bodyPr>
          <a:lstStyle/>
          <a:p>
            <a:pPr algn="l">
              <a:buClrTx/>
              <a:buSzTx/>
              <a:buFontTx/>
            </a:pPr>
            <a:r>
              <a:rPr lang="en-US" altLang="zh-CN" sz="3200" b="1"/>
              <a:t>1.1 - Quality Control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2250" y="184785"/>
            <a:ext cx="11430635" cy="583565"/>
          </a:xfrm>
          <a:prstGeom prst="rect">
            <a:avLst/>
          </a:prstGeom>
          <a:noFill/>
        </p:spPr>
        <p:txBody>
          <a:bodyPr wrap="square" rtlCol="0" anchor="t">
            <a:spAutoFit/>
          </a:bodyPr>
          <a:lstStyle/>
          <a:p>
            <a:r>
              <a:rPr lang="en-US" altLang="zh-CN" sz="3200" b="1">
                <a:sym typeface="+mn-ea"/>
              </a:rPr>
              <a:t>Background - What is Microbiome?</a:t>
            </a:r>
          </a:p>
        </p:txBody>
      </p:sp>
      <p:sp>
        <p:nvSpPr>
          <p:cNvPr id="4" name="文本框 3"/>
          <p:cNvSpPr txBox="1"/>
          <p:nvPr/>
        </p:nvSpPr>
        <p:spPr>
          <a:xfrm>
            <a:off x="288290" y="1056640"/>
            <a:ext cx="5412105" cy="4898390"/>
          </a:xfrm>
          <a:prstGeom prst="rect">
            <a:avLst/>
          </a:prstGeom>
          <a:noFill/>
        </p:spPr>
        <p:txBody>
          <a:bodyPr wrap="square" rtlCol="0" anchor="t">
            <a:noAutofit/>
          </a:bodyPr>
          <a:lstStyle/>
          <a:p>
            <a:pPr marL="342900" indent="-342900">
              <a:buFont typeface="Arial" panose="020B0604020202020204" pitchFamily="34" charset="0"/>
              <a:buChar char="•"/>
            </a:pPr>
            <a:r>
              <a:rPr sz="2400" b="1">
                <a:sym typeface="+mn-ea"/>
              </a:rPr>
              <a:t>Microbiota</a:t>
            </a:r>
            <a:r>
              <a:rPr sz="2400">
                <a:sym typeface="+mn-ea"/>
              </a:rPr>
              <a:t> describes the living microorganisms </a:t>
            </a:r>
            <a:r>
              <a:rPr lang="en-US" sz="2400">
                <a:sym typeface="+mn-ea"/>
              </a:rPr>
              <a:t>(</a:t>
            </a:r>
            <a:r>
              <a:rPr lang="zh-CN" altLang="en-US" sz="2400">
                <a:sym typeface="+mn-ea"/>
              </a:rPr>
              <a:t>bacteria, archaea, protists, fungi, and viruses</a:t>
            </a:r>
            <a:r>
              <a:rPr lang="en-US" sz="2400">
                <a:sym typeface="+mn-ea"/>
              </a:rPr>
              <a:t>) </a:t>
            </a:r>
            <a:r>
              <a:rPr sz="2400">
                <a:sym typeface="+mn-ea"/>
              </a:rPr>
              <a:t>found in a defined environment</a:t>
            </a:r>
            <a:r>
              <a:rPr lang="en-US" sz="2400">
                <a:sym typeface="+mn-ea"/>
              </a:rPr>
              <a:t>.</a:t>
            </a:r>
            <a:endParaRPr sz="2400"/>
          </a:p>
          <a:p>
            <a:pPr marL="342900" indent="-342900">
              <a:buFont typeface="Arial" panose="020B0604020202020204" pitchFamily="34" charset="0"/>
              <a:buChar char="•"/>
            </a:pPr>
            <a:endParaRPr lang="zh-CN" altLang="en-US" sz="2400" b="1">
              <a:sym typeface="+mn-ea"/>
            </a:endParaRPr>
          </a:p>
          <a:p>
            <a:pPr marL="342900" indent="-342900">
              <a:buFont typeface="Arial" panose="020B0604020202020204" pitchFamily="34" charset="0"/>
              <a:buChar char="•"/>
            </a:pPr>
            <a:r>
              <a:rPr lang="zh-CN" altLang="en-US" sz="2400" b="1">
                <a:sym typeface="+mn-ea"/>
              </a:rPr>
              <a:t>Microbiome</a:t>
            </a:r>
            <a:r>
              <a:rPr lang="zh-CN" altLang="en-US" sz="2400">
                <a:sym typeface="+mn-ea"/>
              </a:rPr>
              <a:t> refers to the </a:t>
            </a:r>
            <a:r>
              <a:rPr lang="zh-CN" altLang="en-US" sz="2400">
                <a:solidFill>
                  <a:srgbClr val="C00000"/>
                </a:solidFill>
                <a:sym typeface="+mn-ea"/>
              </a:rPr>
              <a:t>collection of genomes</a:t>
            </a:r>
            <a:r>
              <a:rPr lang="zh-CN" altLang="en-US" sz="2400">
                <a:sym typeface="+mn-ea"/>
              </a:rPr>
              <a:t> from all the microorganisms</a:t>
            </a:r>
            <a:r>
              <a:rPr lang="en-US" altLang="zh-CN" sz="2400">
                <a:sym typeface="+mn-ea"/>
              </a:rPr>
              <a:t> </a:t>
            </a:r>
            <a:r>
              <a:rPr lang="zh-CN" altLang="en-US" sz="2400">
                <a:sym typeface="+mn-ea"/>
              </a:rPr>
              <a:t>(such as fungi, bacteria and viruses) in the environment</a:t>
            </a:r>
            <a:r>
              <a:rPr lang="en-US" altLang="zh-CN" sz="2400">
                <a:sym typeface="+mn-ea"/>
              </a:rPr>
              <a:t>.</a:t>
            </a:r>
          </a:p>
          <a:p>
            <a:pPr marL="342900" indent="-342900">
              <a:buFont typeface="Arial" panose="020B0604020202020204" pitchFamily="34" charset="0"/>
              <a:buChar char="•"/>
            </a:pPr>
            <a:endParaRPr lang="en-US" altLang="zh-CN" sz="2400">
              <a:sym typeface="+mn-ea"/>
            </a:endParaRPr>
          </a:p>
          <a:p>
            <a:pPr marL="342900" indent="-342900">
              <a:buFont typeface="Arial" panose="020B0604020202020204" pitchFamily="34" charset="0"/>
              <a:buChar char="•"/>
            </a:pPr>
            <a:r>
              <a:rPr lang="en-US" altLang="zh-CN" sz="2400">
                <a:sym typeface="+mn-ea"/>
              </a:rPr>
              <a:t>Linving</a:t>
            </a:r>
            <a:r>
              <a:rPr lang="zh-CN" altLang="en-US" sz="2400">
                <a:sym typeface="+mn-ea"/>
              </a:rPr>
              <a:t> on, in and around people, </a:t>
            </a:r>
            <a:r>
              <a:rPr lang="zh-CN" altLang="en-US" sz="2400" b="1">
                <a:solidFill>
                  <a:srgbClr val="C00000"/>
                </a:solidFill>
                <a:sym typeface="+mn-ea"/>
              </a:rPr>
              <a:t>plants</a:t>
            </a:r>
            <a:r>
              <a:rPr lang="zh-CN" altLang="en-US" sz="2400">
                <a:sym typeface="+mn-ea"/>
              </a:rPr>
              <a:t>, animals, soil, oceans and the atmosphere. </a:t>
            </a:r>
            <a:endParaRPr lang="zh-CN" altLang="en-US" sz="2400"/>
          </a:p>
          <a:p>
            <a:pPr marL="342900" indent="-342900">
              <a:buFont typeface="Arial" panose="020B0604020202020204" pitchFamily="34" charset="0"/>
              <a:buChar char="•"/>
            </a:pPr>
            <a:endParaRPr lang="en-US" altLang="zh-CN" sz="2000">
              <a:sym typeface="+mn-ea"/>
            </a:endParaRPr>
          </a:p>
          <a:p>
            <a:pPr marL="342900" indent="-342900">
              <a:buFont typeface="Arial" panose="020B0604020202020204" pitchFamily="34" charset="0"/>
              <a:buChar char="•"/>
            </a:pPr>
            <a:endParaRPr lang="en-US" altLang="zh-CN" sz="2000">
              <a:sym typeface="+mn-ea"/>
            </a:endParaRPr>
          </a:p>
          <a:p>
            <a:pPr marL="342900" indent="-342900" algn="l">
              <a:buClrTx/>
              <a:buSzTx/>
              <a:buFont typeface="Arial" panose="020B0604020202020204" pitchFamily="34" charset="0"/>
              <a:buChar char="•"/>
            </a:pPr>
            <a:endParaRPr lang="zh-CN" altLang="en-US" sz="2000">
              <a:solidFill>
                <a:srgbClr val="C00000"/>
              </a:solidFill>
              <a:sym typeface="+mn-ea"/>
            </a:endParaRPr>
          </a:p>
        </p:txBody>
      </p:sp>
      <p:pic>
        <p:nvPicPr>
          <p:cNvPr id="12" name="图片 11" descr="download"/>
          <p:cNvPicPr>
            <a:picLocks noChangeAspect="1"/>
          </p:cNvPicPr>
          <p:nvPr/>
        </p:nvPicPr>
        <p:blipFill>
          <a:blip r:embed="rId3"/>
          <a:stretch>
            <a:fillRect/>
          </a:stretch>
        </p:blipFill>
        <p:spPr>
          <a:xfrm>
            <a:off x="6144260" y="882015"/>
            <a:ext cx="2393315" cy="2546985"/>
          </a:xfrm>
          <a:prstGeom prst="rect">
            <a:avLst/>
          </a:prstGeom>
        </p:spPr>
      </p:pic>
      <p:pic>
        <p:nvPicPr>
          <p:cNvPr id="13" name="图片 12"/>
          <p:cNvPicPr>
            <a:picLocks noChangeAspect="1"/>
          </p:cNvPicPr>
          <p:nvPr/>
        </p:nvPicPr>
        <p:blipFill>
          <a:blip r:embed="rId4"/>
          <a:stretch>
            <a:fillRect/>
          </a:stretch>
        </p:blipFill>
        <p:spPr>
          <a:xfrm>
            <a:off x="9069705" y="828040"/>
            <a:ext cx="2691765" cy="4982210"/>
          </a:xfrm>
          <a:prstGeom prst="rect">
            <a:avLst/>
          </a:prstGeom>
        </p:spPr>
      </p:pic>
      <p:pic>
        <p:nvPicPr>
          <p:cNvPr id="14" name="图片 13"/>
          <p:cNvPicPr>
            <a:picLocks noChangeAspect="1"/>
          </p:cNvPicPr>
          <p:nvPr/>
        </p:nvPicPr>
        <p:blipFill>
          <a:blip r:embed="rId5"/>
          <a:stretch>
            <a:fillRect/>
          </a:stretch>
        </p:blipFill>
        <p:spPr>
          <a:xfrm>
            <a:off x="6061075" y="3636010"/>
            <a:ext cx="2924175" cy="2656205"/>
          </a:xfrm>
          <a:prstGeom prst="rect">
            <a:avLst/>
          </a:prstGeom>
        </p:spPr>
      </p:pic>
      <p:sp>
        <p:nvSpPr>
          <p:cNvPr id="16" name="文本框 15"/>
          <p:cNvSpPr txBox="1"/>
          <p:nvPr/>
        </p:nvSpPr>
        <p:spPr>
          <a:xfrm>
            <a:off x="8371840" y="6071552"/>
            <a:ext cx="5080000" cy="337185"/>
          </a:xfrm>
          <a:prstGeom prst="rect">
            <a:avLst/>
          </a:prstGeom>
        </p:spPr>
        <p:txBody>
          <a:bodyPr>
            <a:spAutoFit/>
          </a:bodyPr>
          <a:lstStyle/>
          <a:p>
            <a:pPr marL="0" indent="0" algn="l"/>
            <a:r>
              <a:rPr lang="en-US" altLang="zh-CN" sz="1600" b="0" i="0">
                <a:solidFill>
                  <a:schemeClr val="accent1"/>
                </a:solidFill>
                <a:latin typeface="Times New Roman" panose="02020603050405020304" charset="0"/>
                <a:ea typeface="-apple-system"/>
                <a:cs typeface="Times New Roman" panose="02020603050405020304" charset="0"/>
              </a:rPr>
              <a:t>https://doi.org/10.1038/s41579-022-00779-w</a:t>
            </a:r>
          </a:p>
        </p:txBody>
      </p:sp>
      <p:sp>
        <p:nvSpPr>
          <p:cNvPr id="17" name="文本框 16"/>
          <p:cNvSpPr txBox="1"/>
          <p:nvPr/>
        </p:nvSpPr>
        <p:spPr>
          <a:xfrm>
            <a:off x="8371840" y="6376352"/>
            <a:ext cx="5080000" cy="337185"/>
          </a:xfrm>
          <a:prstGeom prst="rect">
            <a:avLst/>
          </a:prstGeom>
        </p:spPr>
        <p:txBody>
          <a:bodyPr>
            <a:spAutoFit/>
          </a:bodyPr>
          <a:lstStyle/>
          <a:p>
            <a:pPr marL="0" algn="l">
              <a:buClrTx/>
              <a:buSzTx/>
              <a:buFontTx/>
            </a:pPr>
            <a:r>
              <a:rPr lang="en-US" altLang="zh-CN" sz="1600" b="0" i="0">
                <a:solidFill>
                  <a:schemeClr val="accent1"/>
                </a:solidFill>
                <a:latin typeface="Times New Roman" panose="02020603050405020304" charset="0"/>
                <a:ea typeface="-apple-system"/>
                <a:cs typeface="Times New Roman" panose="02020603050405020304" charset="0"/>
              </a:rPr>
              <a:t>https://doi.org/10.1038/s41564-022-01145-5</a:t>
            </a:r>
          </a:p>
        </p:txBody>
      </p:sp>
      <p:sp>
        <p:nvSpPr>
          <p:cNvPr id="18" name="文本框 17"/>
          <p:cNvSpPr txBox="1"/>
          <p:nvPr/>
        </p:nvSpPr>
        <p:spPr>
          <a:xfrm>
            <a:off x="8371840" y="5810567"/>
            <a:ext cx="5080000" cy="337185"/>
          </a:xfrm>
          <a:prstGeom prst="rect">
            <a:avLst/>
          </a:prstGeom>
        </p:spPr>
        <p:txBody>
          <a:bodyPr>
            <a:spAutoFit/>
          </a:bodyPr>
          <a:lstStyle/>
          <a:p>
            <a:pPr marL="0" algn="l">
              <a:buClrTx/>
              <a:buSzTx/>
              <a:buFontTx/>
            </a:pPr>
            <a:r>
              <a:rPr lang="en-US" altLang="zh-CN" sz="1600" b="0" i="0">
                <a:solidFill>
                  <a:schemeClr val="accent1"/>
                </a:solidFill>
                <a:latin typeface="Times New Roman" panose="02020603050405020304" charset="0"/>
                <a:ea typeface="-apple-system"/>
                <a:cs typeface="Times New Roman" panose="02020603050405020304" charset="0"/>
              </a:rPr>
              <a:t>https://doi.org/10.1038/s41392-022-00974-4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1290" y="640080"/>
            <a:ext cx="10515600" cy="2981325"/>
          </a:xfrm>
        </p:spPr>
        <p:txBody>
          <a:bodyPr vert="horz" lIns="91440" tIns="45720" rIns="91440" bIns="45720" rtlCol="0" anchor="t">
            <a:normAutofit/>
          </a:bodyPr>
          <a:lstStyle/>
          <a:p>
            <a:r>
              <a:rPr lang="en-US" altLang="zh-CN">
                <a:ea typeface="+mn-lt"/>
                <a:cs typeface="+mn-lt"/>
              </a:rPr>
              <a:t>We'll use "</a:t>
            </a:r>
            <a:r>
              <a:rPr lang="en-US" altLang="zh-CN" err="1">
                <a:ea typeface="+mn-lt"/>
                <a:cs typeface="+mn-lt"/>
              </a:rPr>
              <a:t>FastQC</a:t>
            </a:r>
            <a:r>
              <a:rPr lang="en-US" altLang="zh-CN">
                <a:ea typeface="+mn-lt"/>
                <a:cs typeface="+mn-lt"/>
              </a:rPr>
              <a:t>" to check the quality of </a:t>
            </a:r>
            <a:r>
              <a:rPr lang="en-US" altLang="zh-CN" err="1">
                <a:ea typeface="+mn-lt"/>
                <a:cs typeface="+mn-lt"/>
              </a:rPr>
              <a:t>fastq</a:t>
            </a:r>
            <a:r>
              <a:rPr lang="en-US" altLang="zh-CN">
                <a:ea typeface="+mn-lt"/>
                <a:cs typeface="+mn-lt"/>
              </a:rPr>
              <a:t> file</a:t>
            </a:r>
            <a:endParaRPr lang="zh-CN">
              <a:cs typeface="Calibri" panose="020F0502020204030204"/>
            </a:endParaRPr>
          </a:p>
        </p:txBody>
      </p:sp>
      <p:sp>
        <p:nvSpPr>
          <p:cNvPr id="4" name="文本框 3"/>
          <p:cNvSpPr txBox="1"/>
          <p:nvPr/>
        </p:nvSpPr>
        <p:spPr>
          <a:xfrm>
            <a:off x="292100" y="1115695"/>
            <a:ext cx="10207625" cy="2030095"/>
          </a:xfrm>
          <a:prstGeom prst="rect">
            <a:avLst/>
          </a:prstGeom>
          <a:noFill/>
        </p:spPr>
        <p:txBody>
          <a:bodyPr wrap="square" rtlCol="0" anchor="t">
            <a:spAutoFit/>
          </a:bodyPr>
          <a:lstStyle/>
          <a:p>
            <a:pPr algn="l">
              <a:buClrTx/>
              <a:buSzTx/>
              <a:buFontTx/>
            </a:pPr>
            <a:r>
              <a:rPr lang="zh-CN" altLang="en-US">
                <a:latin typeface="Courier New" panose="02070309020205020404" charset="0"/>
                <a:cs typeface="Courier New" panose="02070309020205020404" charset="0"/>
              </a:rPr>
              <a:t>mkdir part1_data_preprocessing</a:t>
            </a:r>
          </a:p>
          <a:p>
            <a:pPr algn="l">
              <a:buClrTx/>
              <a:buSzTx/>
              <a:buFontTx/>
            </a:pPr>
            <a:r>
              <a:rPr lang="zh-CN" altLang="en-US">
                <a:latin typeface="Courier New" panose="02070309020205020404" charset="0"/>
                <a:cs typeface="Courier New" panose="02070309020205020404" charset="0"/>
              </a:rPr>
              <a:t>cd part1_data_preprocessing</a:t>
            </a:r>
          </a:p>
          <a:p>
            <a:pPr algn="l">
              <a:buClrTx/>
              <a:buSzTx/>
              <a:buFontTx/>
            </a:pPr>
            <a:r>
              <a:rPr lang="zh-CN" altLang="en-US">
                <a:latin typeface="Courier New" panose="02070309020205020404" charset="0"/>
                <a:cs typeface="Courier New" panose="02070309020205020404" charset="0"/>
              </a:rPr>
              <a:t>mkdir prefastqc</a:t>
            </a:r>
          </a:p>
          <a:p>
            <a:pPr algn="l">
              <a:buClrTx/>
              <a:buSzTx/>
              <a:buFontTx/>
            </a:pPr>
            <a:r>
              <a:rPr lang="zh-CN" altLang="en-US">
                <a:latin typeface="Courier New" panose="02070309020205020404" charset="0"/>
                <a:cs typeface="Courier New" panose="02070309020205020404" charset="0"/>
              </a:rPr>
              <a:t>cd prefastqc</a:t>
            </a:r>
          </a:p>
          <a:p>
            <a:pPr algn="l">
              <a:buClrTx/>
              <a:buSzTx/>
              <a:buFontTx/>
            </a:pPr>
            <a:r>
              <a:rPr lang="zh-CN" altLang="en-US">
                <a:latin typeface="Courier New" panose="02070309020205020404" charset="0"/>
                <a:cs typeface="Courier New" panose="02070309020205020404" charset="0"/>
              </a:rPr>
              <a:t>ml fastqc</a:t>
            </a:r>
          </a:p>
          <a:p>
            <a:pPr algn="l">
              <a:buClrTx/>
              <a:buSzTx/>
              <a:buFontTx/>
            </a:pPr>
            <a:r>
              <a:rPr lang="zh-CN" altLang="en-US">
                <a:latin typeface="Courier New" panose="02070309020205020404" charset="0"/>
                <a:cs typeface="Courier New" panose="02070309020205020404" charset="0"/>
              </a:rPr>
              <a:t>fastqc </a:t>
            </a:r>
            <a:r>
              <a:rPr lang="en-US" altLang="zh-CN">
                <a:latin typeface="Courier New" panose="02070309020205020404" charset="0"/>
                <a:cs typeface="Courier New" panose="02070309020205020404" charset="0"/>
              </a:rPr>
              <a:t>../</a:t>
            </a:r>
            <a:r>
              <a:rPr lang="zh-CN" altLang="en-US">
                <a:latin typeface="Courier New" panose="02070309020205020404" charset="0"/>
                <a:cs typeface="Courier New" panose="02070309020205020404" charset="0"/>
              </a:rPr>
              <a:t>../project_raw_data/MZCH241_bacteria.R_1.fastq --outdir .</a:t>
            </a:r>
          </a:p>
          <a:p>
            <a:pPr algn="l">
              <a:buClrTx/>
              <a:buSzTx/>
              <a:buFontTx/>
            </a:pPr>
            <a:r>
              <a:rPr lang="zh-CN" altLang="en-US">
                <a:latin typeface="Courier New" panose="02070309020205020404" charset="0"/>
                <a:cs typeface="Courier New" panose="02070309020205020404" charset="0"/>
              </a:rPr>
              <a:t>fastqc </a:t>
            </a:r>
            <a:r>
              <a:rPr lang="en-US" altLang="zh-CN">
                <a:latin typeface="Courier New" panose="02070309020205020404" charset="0"/>
                <a:cs typeface="Courier New" panose="02070309020205020404" charset="0"/>
              </a:rPr>
              <a:t>../</a:t>
            </a:r>
            <a:r>
              <a:rPr lang="zh-CN" altLang="en-US">
                <a:latin typeface="Courier New" panose="02070309020205020404" charset="0"/>
                <a:cs typeface="Courier New" panose="02070309020205020404" charset="0"/>
              </a:rPr>
              <a:t>../project_raw_data/MZCH241_bacteria.R_2.fastq --outdir .</a:t>
            </a:r>
          </a:p>
        </p:txBody>
      </p:sp>
      <p:pic>
        <p:nvPicPr>
          <p:cNvPr id="35" name="图片 34"/>
          <p:cNvPicPr/>
          <p:nvPr/>
        </p:nvPicPr>
        <p:blipFill>
          <a:blip r:embed="rId2"/>
          <a:stretch>
            <a:fillRect/>
          </a:stretch>
        </p:blipFill>
        <p:spPr>
          <a:xfrm>
            <a:off x="10568940" y="1748155"/>
            <a:ext cx="881380" cy="765175"/>
          </a:xfrm>
          <a:prstGeom prst="rect">
            <a:avLst/>
          </a:prstGeom>
        </p:spPr>
      </p:pic>
      <p:pic>
        <p:nvPicPr>
          <p:cNvPr id="5" name="图片 4"/>
          <p:cNvPicPr>
            <a:picLocks noChangeAspect="1"/>
          </p:cNvPicPr>
          <p:nvPr/>
        </p:nvPicPr>
        <p:blipFill>
          <a:blip r:embed="rId3"/>
          <a:stretch>
            <a:fillRect/>
          </a:stretch>
        </p:blipFill>
        <p:spPr>
          <a:xfrm>
            <a:off x="161290" y="3275965"/>
            <a:ext cx="5807710" cy="3223895"/>
          </a:xfrm>
          <a:prstGeom prst="rect">
            <a:avLst/>
          </a:prstGeom>
        </p:spPr>
      </p:pic>
      <p:pic>
        <p:nvPicPr>
          <p:cNvPr id="2" name="图片 1"/>
          <p:cNvPicPr>
            <a:picLocks noChangeAspect="1"/>
          </p:cNvPicPr>
          <p:nvPr/>
        </p:nvPicPr>
        <p:blipFill>
          <a:blip r:embed="rId4"/>
          <a:srcRect r="3856"/>
          <a:stretch>
            <a:fillRect/>
          </a:stretch>
        </p:blipFill>
        <p:spPr>
          <a:xfrm>
            <a:off x="6176645" y="3458845"/>
            <a:ext cx="6024245" cy="2857500"/>
          </a:xfrm>
          <a:prstGeom prst="rect">
            <a:avLst/>
          </a:prstGeom>
        </p:spPr>
      </p:pic>
      <p:sp>
        <p:nvSpPr>
          <p:cNvPr id="8" name="文本框 7"/>
          <p:cNvSpPr txBox="1"/>
          <p:nvPr/>
        </p:nvSpPr>
        <p:spPr>
          <a:xfrm>
            <a:off x="104775" y="56515"/>
            <a:ext cx="11983085" cy="583565"/>
          </a:xfrm>
          <a:prstGeom prst="rect">
            <a:avLst/>
          </a:prstGeom>
          <a:noFill/>
        </p:spPr>
        <p:txBody>
          <a:bodyPr wrap="square" rtlCol="0">
            <a:spAutoFit/>
          </a:bodyPr>
          <a:lstStyle/>
          <a:p>
            <a:pPr algn="l">
              <a:buClrTx/>
              <a:buSzTx/>
              <a:buFontTx/>
            </a:pPr>
            <a:r>
              <a:rPr lang="en-US" altLang="zh-CN" sz="3200" b="1"/>
              <a:t>1.1 - Quality Control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425" y="1252855"/>
            <a:ext cx="5010785" cy="4351655"/>
          </a:xfrm>
        </p:spPr>
        <p:txBody>
          <a:bodyPr vert="horz" lIns="91440" tIns="45720" rIns="91440" bIns="45720" rtlCol="0" anchor="t">
            <a:normAutofit/>
          </a:bodyPr>
          <a:lstStyle/>
          <a:p>
            <a:r>
              <a:rPr lang="en-US" altLang="zh-CN" sz="2400">
                <a:ea typeface="+mn-lt"/>
                <a:cs typeface="+mn-lt"/>
              </a:rPr>
              <a:t>After running </a:t>
            </a:r>
            <a:r>
              <a:rPr lang="en-US" altLang="zh-CN" sz="2400" err="1">
                <a:ea typeface="+mn-lt"/>
                <a:cs typeface="+mn-lt"/>
              </a:rPr>
              <a:t>fastqc</a:t>
            </a:r>
            <a:r>
              <a:rPr lang="en-US" altLang="zh-CN" sz="2400">
                <a:ea typeface="+mn-lt"/>
                <a:cs typeface="+mn-lt"/>
              </a:rPr>
              <a:t>, we will get a batch of results including a </a:t>
            </a:r>
            <a:r>
              <a:rPr lang="en-US" altLang="zh-CN" sz="2400">
                <a:solidFill>
                  <a:srgbClr val="FF0000"/>
                </a:solidFill>
                <a:ea typeface="+mn-lt"/>
                <a:cs typeface="+mn-lt"/>
              </a:rPr>
              <a:t>html</a:t>
            </a:r>
            <a:r>
              <a:rPr lang="en-US" altLang="zh-CN" sz="2400">
                <a:ea typeface="+mn-lt"/>
                <a:cs typeface="+mn-lt"/>
              </a:rPr>
              <a:t> file.</a:t>
            </a:r>
          </a:p>
          <a:p>
            <a:endParaRPr lang="en-US" altLang="zh-CN" sz="2400">
              <a:ea typeface="Calibri" panose="020F0502020204030204"/>
              <a:cs typeface="Calibri" panose="020F0502020204030204"/>
            </a:endParaRPr>
          </a:p>
          <a:p>
            <a:r>
              <a:rPr lang="en-US" altLang="zh-CN" sz="2400">
                <a:ea typeface="Calibri" panose="020F0502020204030204"/>
                <a:cs typeface="Calibri" panose="020F0502020204030204"/>
              </a:rPr>
              <a:t>Download and read it.</a:t>
            </a:r>
          </a:p>
          <a:p>
            <a:endParaRPr lang="en-US" altLang="zh-CN" sz="2400">
              <a:ea typeface="Calibri" panose="020F0502020204030204"/>
              <a:cs typeface="Calibri" panose="020F0502020204030204"/>
            </a:endParaRPr>
          </a:p>
          <a:p>
            <a:r>
              <a:rPr lang="en-US" altLang="zh-CN" sz="2400">
                <a:solidFill>
                  <a:srgbClr val="FF0000"/>
                </a:solidFill>
                <a:ea typeface="Calibri" panose="020F0502020204030204"/>
                <a:cs typeface="Calibri" panose="020F0502020204030204"/>
              </a:rPr>
              <a:t>In your report, you need to explain the meaning of each plot.</a:t>
            </a:r>
          </a:p>
        </p:txBody>
      </p:sp>
      <p:pic>
        <p:nvPicPr>
          <p:cNvPr id="2" name="图片 1"/>
          <p:cNvPicPr>
            <a:picLocks noChangeAspect="1"/>
          </p:cNvPicPr>
          <p:nvPr/>
        </p:nvPicPr>
        <p:blipFill>
          <a:blip r:embed="rId2"/>
          <a:stretch>
            <a:fillRect/>
          </a:stretch>
        </p:blipFill>
        <p:spPr>
          <a:xfrm>
            <a:off x="5691505" y="1174115"/>
            <a:ext cx="5691505" cy="4788535"/>
          </a:xfrm>
          <a:prstGeom prst="rect">
            <a:avLst/>
          </a:prstGeom>
        </p:spPr>
      </p:pic>
      <p:sp>
        <p:nvSpPr>
          <p:cNvPr id="5" name="文本框 4"/>
          <p:cNvSpPr txBox="1"/>
          <p:nvPr/>
        </p:nvSpPr>
        <p:spPr>
          <a:xfrm>
            <a:off x="479425" y="224155"/>
            <a:ext cx="10552430" cy="583565"/>
          </a:xfrm>
          <a:prstGeom prst="rect">
            <a:avLst/>
          </a:prstGeom>
        </p:spPr>
        <p:txBody>
          <a:bodyPr wrap="square">
            <a:spAutoFit/>
          </a:bodyPr>
          <a:lstStyle/>
          <a:p>
            <a:pPr algn="l">
              <a:buClrTx/>
              <a:buSzTx/>
              <a:buFontTx/>
            </a:pPr>
            <a:r>
              <a:rPr lang="en-US" altLang="zh-CN" sz="3200" b="1"/>
              <a:t>1.2 - Interpreting FastQC Results for Quality Assessment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4488180" y="698500"/>
            <a:ext cx="7703820" cy="1927860"/>
          </a:xfrm>
          <a:prstGeom prst="rect">
            <a:avLst/>
          </a:prstGeom>
        </p:spPr>
      </p:pic>
      <p:sp>
        <p:nvSpPr>
          <p:cNvPr id="10" name="文本框 9"/>
          <p:cNvSpPr txBox="1"/>
          <p:nvPr/>
        </p:nvSpPr>
        <p:spPr>
          <a:xfrm>
            <a:off x="254000" y="0"/>
            <a:ext cx="11118850" cy="583565"/>
          </a:xfrm>
          <a:prstGeom prst="rect">
            <a:avLst/>
          </a:prstGeom>
        </p:spPr>
        <p:txBody>
          <a:bodyPr wrap="square">
            <a:spAutoFit/>
          </a:bodyPr>
          <a:lstStyle/>
          <a:p>
            <a:pPr algn="l">
              <a:buClrTx/>
              <a:buSzTx/>
              <a:buFontTx/>
            </a:pPr>
            <a:r>
              <a:rPr lang="en-US" altLang="zh-CN" sz="3200" b="1"/>
              <a:t>1.3 - Trimming Low-Quality Reads and Adapters with Trim Galore</a:t>
            </a:r>
          </a:p>
        </p:txBody>
      </p:sp>
      <p:sp>
        <p:nvSpPr>
          <p:cNvPr id="11" name="文本框 10"/>
          <p:cNvSpPr txBox="1"/>
          <p:nvPr/>
        </p:nvSpPr>
        <p:spPr>
          <a:xfrm>
            <a:off x="323215" y="2406650"/>
            <a:ext cx="11176000" cy="3815080"/>
          </a:xfrm>
          <a:prstGeom prst="rect">
            <a:avLst/>
          </a:prstGeom>
          <a:noFill/>
        </p:spPr>
        <p:txBody>
          <a:bodyPr wrap="square" rtlCol="0">
            <a:spAutoFit/>
          </a:bodyPr>
          <a:lstStyle/>
          <a:p>
            <a:pPr marL="285750" indent="-285750">
              <a:buFont typeface="Arial" panose="020B0604020202020204" pitchFamily="34" charset="0"/>
              <a:buChar char="•"/>
            </a:pPr>
            <a:r>
              <a:rPr lang="zh-CN" altLang="en-US" b="1">
                <a:sym typeface="+mn-ea"/>
              </a:rPr>
              <a:t>Adapters Can Contaminate Reads:</a:t>
            </a:r>
            <a:endParaRPr lang="zh-CN" altLang="en-US" b="1"/>
          </a:p>
          <a:p>
            <a:r>
              <a:rPr lang="zh-CN" altLang="en-US">
                <a:sym typeface="+mn-ea"/>
              </a:rPr>
              <a:t>When insert lengths are shorter than the sequencing read length, the sequencing may run into adapter sequences at the ends of reads.</a:t>
            </a:r>
          </a:p>
          <a:p>
            <a:endParaRPr lang="zh-CN" altLang="en-US" b="1"/>
          </a:p>
          <a:p>
            <a:pPr marL="285750" indent="-285750">
              <a:buFont typeface="Arial" panose="020B0604020202020204" pitchFamily="34" charset="0"/>
              <a:buChar char="•"/>
            </a:pPr>
            <a:r>
              <a:rPr lang="zh-CN" altLang="en-US" sz="2000" b="1"/>
              <a:t>Unwanted Adapter Sequences:</a:t>
            </a:r>
          </a:p>
          <a:p>
            <a:r>
              <a:rPr lang="zh-CN" altLang="en-US"/>
              <a:t>Read-through adapters can lead to non-native sequences being included in the reads, contaminating the data.</a:t>
            </a:r>
          </a:p>
          <a:p>
            <a:endParaRPr lang="zh-CN" altLang="en-US"/>
          </a:p>
          <a:p>
            <a:pPr marL="285750" indent="-285750">
              <a:buFont typeface="Arial" panose="020B0604020202020204" pitchFamily="34" charset="0"/>
              <a:buChar char="•"/>
            </a:pPr>
            <a:r>
              <a:rPr lang="zh-CN" altLang="en-US" sz="2000" b="1"/>
              <a:t>Inaccurate Analysis Without Trimming:</a:t>
            </a:r>
          </a:p>
          <a:p>
            <a:r>
              <a:rPr lang="zh-CN" altLang="en-US"/>
              <a:t>Adapter contamination can interfere with downstream analyses, such as alignment and assembly.</a:t>
            </a:r>
          </a:p>
          <a:p>
            <a:endParaRPr lang="zh-CN" altLang="en-US" sz="2000" b="1"/>
          </a:p>
          <a:p>
            <a:pPr marL="285750" indent="-285750">
              <a:buFont typeface="Arial" panose="020B0604020202020204" pitchFamily="34" charset="0"/>
              <a:buChar char="•"/>
            </a:pPr>
            <a:r>
              <a:rPr lang="zh-CN" altLang="en-US" sz="2000" b="1"/>
              <a:t>Solution: </a:t>
            </a:r>
            <a:r>
              <a:rPr lang="zh-CN" altLang="en-US" sz="2000" b="1">
                <a:solidFill>
                  <a:srgbClr val="FF0000"/>
                </a:solidFill>
              </a:rPr>
              <a:t>Trim Galore</a:t>
            </a:r>
            <a:endParaRPr lang="zh-CN" altLang="en-US" sz="2000" b="1"/>
          </a:p>
          <a:p>
            <a:r>
              <a:rPr lang="zh-CN" altLang="en-US"/>
              <a:t>Trimming tools like Trim Galore remove adapter sequences and low-quality bases, ensuring clean and reliable data for further analysis.</a:t>
            </a:r>
          </a:p>
        </p:txBody>
      </p:sp>
      <p:sp>
        <p:nvSpPr>
          <p:cNvPr id="14" name="文本框 13"/>
          <p:cNvSpPr txBox="1"/>
          <p:nvPr/>
        </p:nvSpPr>
        <p:spPr>
          <a:xfrm>
            <a:off x="323215" y="892810"/>
            <a:ext cx="4946015" cy="181483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2000" b="1">
                <a:sym typeface="+mn-ea"/>
              </a:rPr>
              <a:t>Adapters are Required for Sequencing:</a:t>
            </a:r>
            <a:endParaRPr lang="zh-CN" altLang="en-US" sz="2000" b="1"/>
          </a:p>
          <a:p>
            <a:r>
              <a:rPr lang="zh-CN" altLang="en-US">
                <a:sym typeface="+mn-ea"/>
              </a:rPr>
              <a:t>Many sequencing platforms require adapter sequences to provide anchorage and priming points for sequencing reactions.</a:t>
            </a:r>
            <a:endParaRPr lang="zh-CN" altLang="en-US"/>
          </a:p>
          <a:p>
            <a:endParaRPr lang="zh-CN" altLang="en-US" sz="2000" b="1"/>
          </a:p>
          <a:p>
            <a:pPr marL="285750" indent="-285750">
              <a:buFont typeface="Arial" panose="020B0604020202020204" pitchFamily="34" charset="0"/>
              <a:buChar char="•"/>
            </a:pPr>
            <a:endParaRPr lang="zh-CN" altLang="en-US">
              <a:sym typeface="+mn-ea"/>
            </a:endParaRPr>
          </a:p>
        </p:txBody>
      </p:sp>
      <p:sp>
        <p:nvSpPr>
          <p:cNvPr id="15" name="文本框 14"/>
          <p:cNvSpPr txBox="1"/>
          <p:nvPr/>
        </p:nvSpPr>
        <p:spPr>
          <a:xfrm>
            <a:off x="473075" y="6337300"/>
            <a:ext cx="9432925" cy="337185"/>
          </a:xfrm>
          <a:prstGeom prst="rect">
            <a:avLst/>
          </a:prstGeom>
          <a:noFill/>
        </p:spPr>
        <p:txBody>
          <a:bodyPr wrap="square" rtlCol="0">
            <a:spAutoFit/>
          </a:bodyPr>
          <a:lstStyle/>
          <a:p>
            <a:pPr algn="l">
              <a:buClrTx/>
              <a:buSzTx/>
              <a:buFontTx/>
            </a:pPr>
            <a:r>
              <a:rPr lang="zh-CN" altLang="en-US" sz="1600">
                <a:solidFill>
                  <a:schemeClr val="accent1"/>
                </a:solidFill>
                <a:latin typeface="Times New Roman" panose="02020603050405020304" charset="0"/>
                <a:cs typeface="Times New Roman" panose="02020603050405020304" charset="0"/>
              </a:rPr>
              <a:t>https://sequencing.qcfail.com/articles/read-through-adapters-can-appear-at-the-ends-of-sequencing-reads/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612" y="583864"/>
            <a:ext cx="11837894" cy="4351338"/>
          </a:xfrm>
        </p:spPr>
        <p:txBody>
          <a:bodyPr vert="horz" lIns="91440" tIns="45720" rIns="91440" bIns="45720" rtlCol="0" anchor="t">
            <a:normAutofit/>
          </a:bodyPr>
          <a:lstStyle/>
          <a:p>
            <a:r>
              <a:rPr lang="en-US" altLang="zh-CN" sz="2000" dirty="0">
                <a:ea typeface="+mn-lt"/>
                <a:cs typeface="+mn-lt"/>
              </a:rPr>
              <a:t>After that, we would remove those </a:t>
            </a:r>
            <a:r>
              <a:rPr lang="en-US" altLang="zh-CN" sz="2000" dirty="0">
                <a:solidFill>
                  <a:srgbClr val="C00000"/>
                </a:solidFill>
                <a:ea typeface="+mn-lt"/>
                <a:cs typeface="+mn-lt"/>
              </a:rPr>
              <a:t>adapters,</a:t>
            </a:r>
            <a:r>
              <a:rPr lang="zh-CN" altLang="en-US" sz="2000" dirty="0">
                <a:solidFill>
                  <a:srgbClr val="C00000"/>
                </a:solidFill>
                <a:ea typeface="+mn-lt"/>
                <a:cs typeface="+mn-lt"/>
              </a:rPr>
              <a:t> </a:t>
            </a:r>
            <a:r>
              <a:rPr lang="en-US" altLang="zh-CN" sz="2000" dirty="0">
                <a:solidFill>
                  <a:srgbClr val="C00000"/>
                </a:solidFill>
                <a:ea typeface="+mn-lt"/>
                <a:cs typeface="+mn-lt"/>
              </a:rPr>
              <a:t>low-quality reads and regions</a:t>
            </a:r>
            <a:r>
              <a:rPr lang="en-US" altLang="zh-CN" sz="2000" dirty="0">
                <a:ea typeface="+mn-lt"/>
                <a:cs typeface="+mn-lt"/>
              </a:rPr>
              <a:t> to avoid effecting our results, which is called "trim".</a:t>
            </a:r>
          </a:p>
          <a:p>
            <a:r>
              <a:rPr lang="en-US" altLang="zh-CN" sz="2000" dirty="0">
                <a:ea typeface="Calibri" panose="020F0502020204030204"/>
                <a:cs typeface="Calibri" panose="020F0502020204030204"/>
              </a:rPr>
              <a:t>We will use "</a:t>
            </a:r>
            <a:r>
              <a:rPr lang="en-US" sz="2000" dirty="0" err="1">
                <a:solidFill>
                  <a:srgbClr val="C00000"/>
                </a:solidFill>
                <a:ea typeface="+mn-lt"/>
                <a:cs typeface="+mn-lt"/>
              </a:rPr>
              <a:t>trim_galore</a:t>
            </a:r>
            <a:r>
              <a:rPr lang="en-US" sz="2000" dirty="0">
                <a:ea typeface="+mn-lt"/>
                <a:cs typeface="+mn-lt"/>
              </a:rPr>
              <a:t>" which is preinstalled on </a:t>
            </a:r>
            <a:r>
              <a:rPr lang="en-US" sz="2000" dirty="0" err="1">
                <a:ea typeface="+mn-lt"/>
                <a:cs typeface="+mn-lt"/>
              </a:rPr>
              <a:t>hcc</a:t>
            </a:r>
            <a:r>
              <a:rPr lang="en-US" sz="2000" dirty="0">
                <a:ea typeface="+mn-lt"/>
                <a:cs typeface="+mn-lt"/>
              </a:rPr>
              <a:t>.</a:t>
            </a:r>
          </a:p>
          <a:p>
            <a:r>
              <a:rPr lang="en-US" sz="2000" dirty="0">
                <a:ea typeface="+mn-lt"/>
                <a:cs typeface="+mn-lt"/>
                <a:hlinkClick r:id="rId2"/>
              </a:rPr>
              <a:t>https://github.com/FelixKrueger/TrimGalore</a:t>
            </a:r>
            <a:endParaRPr lang="en-US" sz="2000" dirty="0">
              <a:ea typeface="Calibri" panose="020F0502020204030204"/>
              <a:cs typeface="Calibri" panose="020F0502020204030204"/>
            </a:endParaRPr>
          </a:p>
          <a:p>
            <a:r>
              <a:rPr lang="en-US" sz="2000" dirty="0">
                <a:ea typeface="Calibri" panose="020F0502020204030204"/>
                <a:cs typeface="Calibri" panose="020F0502020204030204"/>
              </a:rPr>
              <a:t>There are different parameters, but here we just run with the default</a:t>
            </a:r>
          </a:p>
        </p:txBody>
      </p:sp>
      <p:grpSp>
        <p:nvGrpSpPr>
          <p:cNvPr id="2" name="组合 1"/>
          <p:cNvGrpSpPr/>
          <p:nvPr/>
        </p:nvGrpSpPr>
        <p:grpSpPr>
          <a:xfrm>
            <a:off x="479425" y="2277110"/>
            <a:ext cx="11456035" cy="4276090"/>
            <a:chOff x="755" y="3586"/>
            <a:chExt cx="18041" cy="6734"/>
          </a:xfrm>
        </p:grpSpPr>
        <p:sp>
          <p:nvSpPr>
            <p:cNvPr id="4" name="TextBox 3"/>
            <p:cNvSpPr txBox="1"/>
            <p:nvPr/>
          </p:nvSpPr>
          <p:spPr>
            <a:xfrm>
              <a:off x="12500" y="7504"/>
              <a:ext cx="6297" cy="1888"/>
            </a:xfrm>
            <a:prstGeom prst="rect">
              <a:avLst/>
            </a:prstGeom>
            <a:noFill/>
            <a:ln w="38100">
              <a:solidFill>
                <a:schemeClr val="accent1"/>
              </a:solidFill>
            </a:ln>
          </p:spPr>
          <p:txBody>
            <a:bodyPr wrap="square" rtlCol="0">
              <a:spAutoFit/>
            </a:bodyPr>
            <a:lstStyle/>
            <a:p>
              <a:r>
                <a:rPr lang="zh-CN" altLang="en-US" dirty="0"/>
                <a:t>  </a:t>
              </a:r>
              <a:r>
                <a:rPr lang="en-US" altLang="zh-CN" dirty="0"/>
                <a:t>-j</a:t>
              </a:r>
              <a:r>
                <a:rPr lang="zh-CN" altLang="en-US" dirty="0"/>
                <a:t> </a:t>
              </a:r>
            </a:p>
            <a:p>
              <a:r>
                <a:rPr lang="en-US" altLang="zh-CN" dirty="0"/>
                <a:t>threads: many</a:t>
              </a:r>
              <a:r>
                <a:rPr lang="zh-CN" altLang="en-US" dirty="0"/>
                <a:t> </a:t>
              </a:r>
              <a:r>
                <a:rPr lang="en-US" altLang="zh-CN" dirty="0"/>
                <a:t>tools</a:t>
              </a:r>
              <a:r>
                <a:rPr lang="zh-CN" altLang="en-US" dirty="0"/>
                <a:t> </a:t>
              </a:r>
              <a:r>
                <a:rPr lang="en-US" altLang="zh-CN" dirty="0"/>
                <a:t>could</a:t>
              </a:r>
              <a:r>
                <a:rPr lang="zh-CN" altLang="en-US" dirty="0"/>
                <a:t> </a:t>
              </a:r>
              <a:r>
                <a:rPr lang="en-US" altLang="zh-CN" dirty="0"/>
                <a:t>use</a:t>
              </a:r>
              <a:r>
                <a:rPr lang="zh-CN" altLang="en-US" dirty="0"/>
                <a:t> </a:t>
              </a:r>
              <a:r>
                <a:rPr lang="en-US" altLang="zh-CN" dirty="0"/>
                <a:t>threads</a:t>
              </a:r>
              <a:r>
                <a:rPr lang="zh-CN" altLang="en-US" dirty="0"/>
                <a:t> </a:t>
              </a:r>
              <a:r>
                <a:rPr lang="en-US" altLang="zh-CN" dirty="0"/>
                <a:t>to</a:t>
              </a:r>
              <a:r>
                <a:rPr lang="zh-CN" altLang="en-US" dirty="0"/>
                <a:t> </a:t>
              </a:r>
              <a:r>
                <a:rPr lang="en-US" altLang="zh-CN" dirty="0"/>
                <a:t>increase</a:t>
              </a:r>
              <a:r>
                <a:rPr lang="zh-CN" altLang="en-US" dirty="0"/>
                <a:t> </a:t>
              </a:r>
              <a:r>
                <a:rPr lang="en-US" altLang="zh-CN" dirty="0"/>
                <a:t>the</a:t>
              </a:r>
              <a:r>
                <a:rPr lang="zh-CN" altLang="en-US" dirty="0"/>
                <a:t> </a:t>
              </a:r>
              <a:r>
                <a:rPr lang="en-US" altLang="zh-CN" dirty="0"/>
                <a:t>speed</a:t>
              </a:r>
              <a:r>
                <a:rPr lang="zh-CN" altLang="en-US" dirty="0"/>
                <a:t> </a:t>
              </a:r>
              <a:r>
                <a:rPr lang="en-US" altLang="zh-CN" dirty="0"/>
                <a:t>of</a:t>
              </a:r>
              <a:r>
                <a:rPr lang="zh-CN" altLang="en-US" dirty="0"/>
                <a:t> </a:t>
              </a:r>
              <a:r>
                <a:rPr lang="en-US" altLang="zh-CN" dirty="0"/>
                <a:t>computing</a:t>
              </a:r>
              <a:r>
                <a:rPr lang="zh-CN" altLang="en-US" dirty="0"/>
                <a:t> </a:t>
              </a:r>
              <a:r>
                <a:rPr lang="en-US" altLang="zh-CN" dirty="0"/>
                <a:t>by</a:t>
              </a:r>
              <a:r>
                <a:rPr lang="zh-CN" altLang="en-US" dirty="0"/>
                <a:t> </a:t>
              </a:r>
              <a:r>
                <a:rPr lang="en-US" altLang="zh-CN" dirty="0"/>
                <a:t>adding</a:t>
              </a:r>
              <a:r>
                <a:rPr lang="zh-CN" altLang="en-US" dirty="0"/>
                <a:t> </a:t>
              </a:r>
              <a:r>
                <a:rPr lang="en-US" altLang="zh-CN" dirty="0"/>
                <a:t>the</a:t>
              </a:r>
              <a:r>
                <a:rPr lang="zh-CN" altLang="en-US" dirty="0"/>
                <a:t> </a:t>
              </a:r>
              <a:r>
                <a:rPr lang="en-US" altLang="zh-CN" dirty="0"/>
                <a:t>amount</a:t>
              </a:r>
              <a:r>
                <a:rPr lang="zh-CN" altLang="en-US" dirty="0"/>
                <a:t> </a:t>
              </a:r>
              <a:r>
                <a:rPr lang="en-US" altLang="zh-CN" dirty="0"/>
                <a:t>of</a:t>
              </a:r>
              <a:r>
                <a:rPr lang="zh-CN" altLang="en-US" dirty="0"/>
                <a:t> </a:t>
              </a:r>
              <a:r>
                <a:rPr lang="en-US" altLang="zh-CN" dirty="0"/>
                <a:t>cores(CPUs/GPUs).</a:t>
              </a:r>
              <a:r>
                <a:rPr lang="zh-CN" altLang="en-US" dirty="0"/>
                <a:t> </a:t>
              </a:r>
              <a:endParaRPr lang="en-US" dirty="0"/>
            </a:p>
          </p:txBody>
        </p:sp>
        <p:sp>
          <p:nvSpPr>
            <p:cNvPr id="5" name="文本框 4"/>
            <p:cNvSpPr txBox="1"/>
            <p:nvPr/>
          </p:nvSpPr>
          <p:spPr>
            <a:xfrm>
              <a:off x="755" y="3586"/>
              <a:ext cx="17155" cy="6735"/>
            </a:xfrm>
            <a:prstGeom prst="rect">
              <a:avLst/>
            </a:prstGeom>
            <a:noFill/>
          </p:spPr>
          <p:txBody>
            <a:bodyPr wrap="square" rtlCol="0" anchor="t">
              <a:spAutoFit/>
            </a:bodyPr>
            <a:lstStyle/>
            <a:p>
              <a:pPr algn="l">
                <a:buClrTx/>
                <a:buSzTx/>
                <a:buFontTx/>
              </a:pPr>
              <a:r>
                <a:rPr lang="zh-CN" altLang="en-US" sz="1600">
                  <a:latin typeface="Courier New" panose="02070309020205020404" charset="0"/>
                  <a:cs typeface="Courier New" panose="02070309020205020404" charset="0"/>
                </a:rPr>
                <a:t>cd ..</a:t>
              </a:r>
            </a:p>
            <a:p>
              <a:pPr algn="l">
                <a:buClrTx/>
                <a:buSzTx/>
                <a:buFontTx/>
              </a:pPr>
              <a:r>
                <a:rPr lang="zh-CN" altLang="en-US" sz="1600">
                  <a:latin typeface="Courier New" panose="02070309020205020404" charset="0"/>
                  <a:cs typeface="Courier New" panose="02070309020205020404" charset="0"/>
                </a:rPr>
                <a:t>mkdir trim</a:t>
              </a:r>
            </a:p>
            <a:p>
              <a:pPr algn="l">
                <a:buClrTx/>
                <a:buSzTx/>
                <a:buFontTx/>
              </a:pPr>
              <a:r>
                <a:rPr lang="zh-CN" altLang="en-US" sz="1600">
                  <a:latin typeface="Courier New" panose="02070309020205020404" charset="0"/>
                  <a:cs typeface="Courier New" panose="02070309020205020404" charset="0"/>
                </a:rPr>
                <a:t>cd trim</a:t>
              </a:r>
            </a:p>
            <a:p>
              <a:pPr algn="l">
                <a:buClrTx/>
                <a:buSzTx/>
                <a:buFontTx/>
              </a:pPr>
              <a:endParaRPr lang="zh-CN" altLang="en-US" sz="1600">
                <a:latin typeface="Courier New" panose="02070309020205020404" charset="0"/>
                <a:cs typeface="Courier New" panose="02070309020205020404" charset="0"/>
              </a:endParaRPr>
            </a:p>
            <a:p>
              <a:pPr algn="l">
                <a:buClrTx/>
                <a:buSzTx/>
                <a:buFontTx/>
              </a:pPr>
              <a:r>
                <a:rPr lang="zh-CN" altLang="en-US" sz="1600">
                  <a:latin typeface="Courier New" panose="02070309020205020404" charset="0"/>
                  <a:cs typeface="Courier New" panose="02070309020205020404" charset="0"/>
                </a:rPr>
                <a:t>#!/bin/bash</a:t>
              </a:r>
            </a:p>
            <a:p>
              <a:pPr algn="l">
                <a:buClrTx/>
                <a:buSzTx/>
                <a:buFontTx/>
              </a:pPr>
              <a:r>
                <a:rPr lang="zh-CN" altLang="en-US" sz="1600">
                  <a:latin typeface="Courier New" panose="02070309020205020404" charset="0"/>
                  <a:cs typeface="Courier New" panose="02070309020205020404" charset="0"/>
                </a:rPr>
                <a:t>#SBATCH --job-name=trim</a:t>
              </a:r>
            </a:p>
            <a:p>
              <a:pPr algn="l">
                <a:buClrTx/>
                <a:buSzTx/>
                <a:buFontTx/>
              </a:pPr>
              <a:r>
                <a:rPr lang="zh-CN" altLang="en-US" sz="1600">
                  <a:latin typeface="Courier New" panose="02070309020205020404" charset="0"/>
                  <a:cs typeface="Courier New" panose="02070309020205020404" charset="0"/>
                </a:rPr>
                <a:t>#SBATCH --time=124:00:00</a:t>
              </a:r>
            </a:p>
            <a:p>
              <a:pPr algn="l">
                <a:buClrTx/>
                <a:buSzTx/>
                <a:buFontTx/>
              </a:pPr>
              <a:r>
                <a:rPr lang="zh-CN" altLang="en-US" sz="1600">
                  <a:latin typeface="Courier New" panose="02070309020205020404" charset="0"/>
                  <a:cs typeface="Courier New" panose="02070309020205020404" charset="0"/>
                </a:rPr>
                <a:t>#SBATCH --mem=100gb</a:t>
              </a:r>
            </a:p>
            <a:p>
              <a:pPr algn="l">
                <a:buClrTx/>
                <a:buSzTx/>
                <a:buFontTx/>
              </a:pPr>
              <a:r>
                <a:rPr lang="zh-CN" altLang="en-US" sz="1600">
                  <a:latin typeface="Courier New" panose="02070309020205020404" charset="0"/>
                  <a:cs typeface="Courier New" panose="02070309020205020404" charset="0"/>
                </a:rPr>
                <a:t>#SBATCH --partition=batch,guest (reminder: you could add your own partition)</a:t>
              </a:r>
            </a:p>
            <a:p>
              <a:pPr algn="l">
                <a:buClrTx/>
                <a:buSzTx/>
                <a:buFontTx/>
              </a:pPr>
              <a:r>
                <a:rPr lang="zh-CN" altLang="en-US" sz="1600">
                  <a:latin typeface="Courier New" panose="02070309020205020404" charset="0"/>
                  <a:cs typeface="Courier New" panose="02070309020205020404" charset="0"/>
                </a:rPr>
                <a:t>#SBATCH --output=trim.%J.out</a:t>
              </a:r>
            </a:p>
            <a:p>
              <a:pPr algn="l">
                <a:buClrTx/>
                <a:buSzTx/>
                <a:buFontTx/>
              </a:pPr>
              <a:r>
                <a:rPr lang="zh-CN" altLang="en-US" sz="1600">
                  <a:latin typeface="Courier New" panose="02070309020205020404" charset="0"/>
                  <a:cs typeface="Courier New" panose="02070309020205020404" charset="0"/>
                </a:rPr>
                <a:t>#SBATCH --error=trim.%J.err</a:t>
              </a:r>
            </a:p>
            <a:p>
              <a:pPr algn="l">
                <a:buClrTx/>
                <a:buSzTx/>
                <a:buFontTx/>
              </a:pPr>
              <a:r>
                <a:rPr lang="zh-CN" altLang="en-US" sz="1600">
                  <a:latin typeface="Courier New" panose="02070309020205020404" charset="0"/>
                  <a:cs typeface="Courier New" panose="02070309020205020404" charset="0"/>
                </a:rPr>
                <a:t>#SBATCH --ntasks=20	</a:t>
              </a:r>
            </a:p>
            <a:p>
              <a:pPr algn="l">
                <a:buClrTx/>
                <a:buSzTx/>
                <a:buFontTx/>
              </a:pPr>
              <a:r>
                <a:rPr lang="zh-CN" altLang="en-US" sz="1600">
                  <a:latin typeface="Courier New" panose="02070309020205020404" charset="0"/>
                  <a:cs typeface="Courier New" panose="02070309020205020404" charset="0"/>
                </a:rPr>
                <a:t>#SBATCH --cpus-per-task=1</a:t>
              </a:r>
            </a:p>
            <a:p>
              <a:pPr algn="l">
                <a:buClrTx/>
                <a:buSzTx/>
                <a:buFontTx/>
              </a:pPr>
              <a:endParaRPr lang="zh-CN" altLang="en-US" sz="1600">
                <a:latin typeface="Courier New" panose="02070309020205020404" charset="0"/>
                <a:cs typeface="Courier New" panose="02070309020205020404" charset="0"/>
              </a:endParaRPr>
            </a:p>
            <a:p>
              <a:pPr algn="l">
                <a:buClrTx/>
                <a:buSzTx/>
                <a:buFontTx/>
              </a:pPr>
              <a:r>
                <a:rPr lang="zh-CN" altLang="en-US" sz="1600">
                  <a:latin typeface="Courier New" panose="02070309020205020404" charset="0"/>
                  <a:cs typeface="Courier New" panose="02070309020205020404" charset="0"/>
                </a:rPr>
                <a:t>module unload fastqc</a:t>
              </a:r>
            </a:p>
            <a:p>
              <a:pPr algn="l">
                <a:buClrTx/>
                <a:buSzTx/>
                <a:buFontTx/>
              </a:pPr>
              <a:r>
                <a:rPr lang="zh-CN" altLang="en-US" sz="1600">
                  <a:latin typeface="Courier New" panose="02070309020205020404" charset="0"/>
                  <a:cs typeface="Courier New" panose="02070309020205020404" charset="0"/>
                </a:rPr>
                <a:t>module load trim_galore/0.6</a:t>
              </a:r>
            </a:p>
            <a:p>
              <a:pPr algn="l">
                <a:buClrTx/>
                <a:buSzTx/>
                <a:buFontTx/>
              </a:pPr>
              <a:r>
                <a:rPr lang="zh-CN" altLang="en-US" sz="1600">
                  <a:latin typeface="Courier New" panose="02070309020205020404" charset="0"/>
                  <a:cs typeface="Courier New" panose="02070309020205020404" charset="0"/>
                </a:rPr>
                <a:t>trim_galore --paired your/path/of/fastq1.gz_file  your/path/of/fastq2.gz_file  -j 20</a:t>
              </a:r>
            </a:p>
          </p:txBody>
        </p:sp>
        <p:sp>
          <p:nvSpPr>
            <p:cNvPr id="6" name="矩形 5"/>
            <p:cNvSpPr/>
            <p:nvPr/>
          </p:nvSpPr>
          <p:spPr>
            <a:xfrm>
              <a:off x="3255" y="9828"/>
              <a:ext cx="1548" cy="349"/>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15954" y="9828"/>
              <a:ext cx="1548" cy="349"/>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5914" y="8246"/>
              <a:ext cx="5957" cy="1016"/>
            </a:xfrm>
            <a:prstGeom prst="rect">
              <a:avLst/>
            </a:prstGeom>
            <a:noFill/>
            <a:ln w="38100">
              <a:solidFill>
                <a:schemeClr val="accent1"/>
              </a:solidFill>
            </a:ln>
          </p:spPr>
          <p:txBody>
            <a:bodyPr wrap="square" rtlCol="0" anchor="t">
              <a:spAutoFit/>
            </a:bodyPr>
            <a:lstStyle/>
            <a:p>
              <a:r>
                <a:rPr lang="en-US" altLang="zh-CN" dirty="0">
                  <a:sym typeface="+mn-ea"/>
                </a:rPr>
                <a:t>--</a:t>
              </a:r>
              <a:r>
                <a:rPr lang="zh-CN" altLang="en-US" dirty="0">
                  <a:sym typeface="+mn-ea"/>
                </a:rPr>
                <a:t> </a:t>
              </a:r>
              <a:r>
                <a:rPr lang="en-US" altLang="zh-CN" dirty="0">
                  <a:sym typeface="+mn-ea"/>
                </a:rPr>
                <a:t>Paired</a:t>
              </a:r>
              <a:r>
                <a:rPr lang="zh-CN" altLang="en-US" dirty="0">
                  <a:sym typeface="+mn-ea"/>
                </a:rPr>
                <a:t>       </a:t>
              </a:r>
            </a:p>
            <a:p>
              <a:r>
                <a:rPr lang="en-US" altLang="zh-CN" dirty="0">
                  <a:sym typeface="+mn-ea"/>
                </a:rPr>
                <a:t>input</a:t>
              </a:r>
              <a:r>
                <a:rPr lang="zh-CN" altLang="en-US" dirty="0">
                  <a:sym typeface="+mn-ea"/>
                </a:rPr>
                <a:t> </a:t>
              </a:r>
              <a:r>
                <a:rPr lang="en-US" altLang="zh-CN" dirty="0">
                  <a:sym typeface="+mn-ea"/>
                </a:rPr>
                <a:t>files</a:t>
              </a:r>
              <a:r>
                <a:rPr lang="zh-CN" altLang="en-US" dirty="0">
                  <a:sym typeface="+mn-ea"/>
                </a:rPr>
                <a:t> </a:t>
              </a:r>
              <a:r>
                <a:rPr lang="en-US" altLang="zh-CN" dirty="0">
                  <a:sym typeface="+mn-ea"/>
                </a:rPr>
                <a:t>are</a:t>
              </a:r>
              <a:r>
                <a:rPr lang="zh-CN" altLang="en-US" dirty="0">
                  <a:sym typeface="+mn-ea"/>
                </a:rPr>
                <a:t> </a:t>
              </a:r>
              <a:r>
                <a:rPr lang="en-US" altLang="zh-CN" dirty="0">
                  <a:sym typeface="+mn-ea"/>
                </a:rPr>
                <a:t>paired-end</a:t>
              </a:r>
              <a:r>
                <a:rPr lang="zh-CN" altLang="en-US" dirty="0">
                  <a:sym typeface="+mn-ea"/>
                </a:rPr>
                <a:t> </a:t>
              </a:r>
              <a:r>
                <a:rPr lang="en-US" altLang="zh-CN" dirty="0">
                  <a:sym typeface="+mn-ea"/>
                </a:rPr>
                <a:t>sequencing</a:t>
              </a:r>
              <a:r>
                <a:rPr lang="zh-CN" altLang="en-US" dirty="0">
                  <a:sym typeface="+mn-ea"/>
                </a:rPr>
                <a:t> </a:t>
              </a:r>
            </a:p>
          </p:txBody>
        </p:sp>
      </p:grpSp>
      <p:sp>
        <p:nvSpPr>
          <p:cNvPr id="10" name="文本框 9"/>
          <p:cNvSpPr txBox="1"/>
          <p:nvPr/>
        </p:nvSpPr>
        <p:spPr>
          <a:xfrm>
            <a:off x="254000" y="0"/>
            <a:ext cx="11118850" cy="583565"/>
          </a:xfrm>
          <a:prstGeom prst="rect">
            <a:avLst/>
          </a:prstGeom>
        </p:spPr>
        <p:txBody>
          <a:bodyPr wrap="square">
            <a:spAutoFit/>
          </a:bodyPr>
          <a:lstStyle/>
          <a:p>
            <a:pPr algn="l">
              <a:buClrTx/>
              <a:buSzTx/>
              <a:buFontTx/>
            </a:pPr>
            <a:r>
              <a:rPr lang="en-US" altLang="zh-CN" sz="3200" b="1"/>
              <a:t>1.3 - Trimming Low-Quality Reads and Adapters with Trim Galore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0210" y="769620"/>
            <a:ext cx="10515600" cy="702945"/>
          </a:xfrm>
        </p:spPr>
        <p:txBody>
          <a:bodyPr vert="horz" lIns="91440" tIns="45720" rIns="91440" bIns="45720" rtlCol="0" anchor="t">
            <a:normAutofit/>
          </a:bodyPr>
          <a:lstStyle/>
          <a:p>
            <a:r>
              <a:rPr lang="en-US" altLang="zh-CN" dirty="0">
                <a:ea typeface="Calibri" panose="020F0502020204030204"/>
                <a:cs typeface="Calibri" panose="020F0502020204030204"/>
              </a:rPr>
              <a:t>Then you could get the trimmed report by </a:t>
            </a:r>
            <a:r>
              <a:rPr lang="en-US" altLang="zh-CN" dirty="0" err="1">
                <a:ea typeface="Calibri" panose="020F0502020204030204"/>
                <a:cs typeface="Calibri" panose="020F0502020204030204"/>
              </a:rPr>
              <a:t>trim_galore</a:t>
            </a:r>
            <a:r>
              <a:rPr lang="en-US" altLang="zh-CN" dirty="0">
                <a:ea typeface="Calibri" panose="020F0502020204030204"/>
                <a:cs typeface="Calibri" panose="020F0502020204030204"/>
              </a:rPr>
              <a:t>.</a:t>
            </a:r>
          </a:p>
          <a:p>
            <a:endParaRPr lang="en-US" altLang="zh-CN" dirty="0">
              <a:solidFill>
                <a:srgbClr val="000000"/>
              </a:solidFill>
              <a:ea typeface="Calibri" panose="020F0502020204030204"/>
              <a:cs typeface="Calibri" panose="020F0502020204030204"/>
            </a:endParaRPr>
          </a:p>
          <a:p>
            <a:endParaRPr lang="en-US" altLang="zh-CN" dirty="0">
              <a:solidFill>
                <a:srgbClr val="FF0000"/>
              </a:solidFill>
              <a:ea typeface="Calibri" panose="020F0502020204030204"/>
              <a:cs typeface="Calibri" panose="020F0502020204030204"/>
            </a:endParaRPr>
          </a:p>
        </p:txBody>
      </p:sp>
      <p:pic>
        <p:nvPicPr>
          <p:cNvPr id="5" name="图片 4"/>
          <p:cNvPicPr>
            <a:picLocks noChangeAspect="1"/>
          </p:cNvPicPr>
          <p:nvPr/>
        </p:nvPicPr>
        <p:blipFill>
          <a:blip r:embed="rId2"/>
          <a:stretch>
            <a:fillRect/>
          </a:stretch>
        </p:blipFill>
        <p:spPr>
          <a:xfrm>
            <a:off x="621030" y="1472565"/>
            <a:ext cx="9747250" cy="1941830"/>
          </a:xfrm>
          <a:prstGeom prst="rect">
            <a:avLst/>
          </a:prstGeom>
        </p:spPr>
      </p:pic>
      <p:sp>
        <p:nvSpPr>
          <p:cNvPr id="6" name="文本框 5"/>
          <p:cNvSpPr txBox="1"/>
          <p:nvPr/>
        </p:nvSpPr>
        <p:spPr>
          <a:xfrm>
            <a:off x="0" y="3208020"/>
            <a:ext cx="12028170" cy="2799715"/>
          </a:xfrm>
          <a:prstGeom prst="rect">
            <a:avLst/>
          </a:prstGeom>
          <a:noFill/>
        </p:spPr>
        <p:txBody>
          <a:bodyPr wrap="square" rtlCol="0">
            <a:spAutoFit/>
          </a:bodyPr>
          <a:lstStyle/>
          <a:p>
            <a:endParaRPr lang="en-US" altLang="zh-CN" dirty="0">
              <a:solidFill>
                <a:srgbClr val="000000"/>
              </a:solidFill>
              <a:ea typeface="Calibri" panose="020F0502020204030204"/>
              <a:cs typeface="Calibri" panose="020F0502020204030204"/>
            </a:endParaRPr>
          </a:p>
          <a:p>
            <a:pPr marL="0" indent="0">
              <a:buNone/>
            </a:pPr>
            <a:endParaRPr lang="en-US" altLang="zh-CN" dirty="0">
              <a:solidFill>
                <a:srgbClr val="000000"/>
              </a:solidFill>
              <a:ea typeface="Calibri" panose="020F0502020204030204"/>
              <a:cs typeface="Calibri" panose="020F0502020204030204"/>
            </a:endParaRPr>
          </a:p>
          <a:p>
            <a:pPr marL="457200" indent="-457200">
              <a:buFont typeface="Arial" panose="020B0604020202020204" pitchFamily="34" charset="0"/>
              <a:buChar char="•"/>
            </a:pPr>
            <a:r>
              <a:rPr lang="en-US" altLang="zh-CN" sz="2800" dirty="0">
                <a:ea typeface="+mn-lt"/>
                <a:cs typeface="+mn-lt"/>
                <a:sym typeface="+mn-ea"/>
              </a:rPr>
              <a:t>After that, </a:t>
            </a:r>
            <a:r>
              <a:rPr lang="en-US" altLang="zh-CN" sz="2800" dirty="0">
                <a:solidFill>
                  <a:srgbClr val="FF0000"/>
                </a:solidFill>
                <a:ea typeface="+mn-lt"/>
                <a:cs typeface="+mn-lt"/>
                <a:sym typeface="+mn-ea"/>
              </a:rPr>
              <a:t>run the </a:t>
            </a:r>
            <a:r>
              <a:rPr lang="en-US" altLang="zh-CN" sz="2800" dirty="0" err="1">
                <a:solidFill>
                  <a:srgbClr val="FF0000"/>
                </a:solidFill>
                <a:ea typeface="+mn-lt"/>
                <a:cs typeface="+mn-lt"/>
                <a:sym typeface="+mn-ea"/>
              </a:rPr>
              <a:t>fastqc</a:t>
            </a:r>
            <a:r>
              <a:rPr lang="en-US" altLang="zh-CN" sz="2800" dirty="0">
                <a:solidFill>
                  <a:srgbClr val="FF0000"/>
                </a:solidFill>
                <a:ea typeface="+mn-lt"/>
                <a:cs typeface="+mn-lt"/>
                <a:sym typeface="+mn-ea"/>
              </a:rPr>
              <a:t> again </a:t>
            </a:r>
            <a:r>
              <a:rPr lang="en-US" altLang="zh-CN" sz="2800" dirty="0">
                <a:ea typeface="+mn-lt"/>
                <a:cs typeface="+mn-lt"/>
                <a:sym typeface="+mn-ea"/>
              </a:rPr>
              <a:t>to check the difference between the raw reads and trimmed ones.</a:t>
            </a:r>
            <a:endParaRPr lang="en-US" altLang="zh-CN" sz="2800" dirty="0">
              <a:solidFill>
                <a:srgbClr val="FF0000"/>
              </a:solidFill>
              <a:ea typeface="Calibri" panose="020F0502020204030204"/>
              <a:cs typeface="Calibri" panose="020F0502020204030204"/>
            </a:endParaRPr>
          </a:p>
          <a:p>
            <a:pPr marL="457200" indent="-457200">
              <a:buFont typeface="Arial" panose="020B0604020202020204" pitchFamily="34" charset="0"/>
              <a:buChar char="•"/>
            </a:pPr>
            <a:endParaRPr lang="en-US" altLang="zh-CN" sz="2800" dirty="0">
              <a:solidFill>
                <a:srgbClr val="FF0000"/>
              </a:solidFill>
              <a:ea typeface="Calibri" panose="020F0502020204030204"/>
              <a:cs typeface="Calibri" panose="020F0502020204030204"/>
            </a:endParaRPr>
          </a:p>
          <a:p>
            <a:pPr marL="457200" indent="-457200">
              <a:buFont typeface="Arial" panose="020B0604020202020204" pitchFamily="34" charset="0"/>
              <a:buChar char="•"/>
            </a:pPr>
            <a:r>
              <a:rPr lang="en-US" altLang="zh-CN" sz="2800" dirty="0">
                <a:solidFill>
                  <a:srgbClr val="FF0000"/>
                </a:solidFill>
                <a:ea typeface="Calibri" panose="020F0502020204030204"/>
                <a:cs typeface="Calibri" panose="020F0502020204030204"/>
                <a:sym typeface="+mn-ea"/>
              </a:rPr>
              <a:t>Report the difference in your report.</a:t>
            </a:r>
            <a:endParaRPr lang="en-US" altLang="zh-CN" sz="2800" dirty="0">
              <a:solidFill>
                <a:srgbClr val="FF0000"/>
              </a:solidFill>
              <a:ea typeface="Calibri" panose="020F0502020204030204"/>
              <a:cs typeface="Calibri" panose="020F0502020204030204"/>
            </a:endParaRPr>
          </a:p>
          <a:p>
            <a:endParaRPr lang="en-US" altLang="zh-CN" sz="2800" dirty="0">
              <a:solidFill>
                <a:srgbClr val="FF0000"/>
              </a:solidFill>
              <a:ea typeface="Calibri" panose="020F0502020204030204"/>
              <a:cs typeface="Calibri" panose="020F0502020204030204"/>
            </a:endParaRPr>
          </a:p>
        </p:txBody>
      </p:sp>
      <p:sp>
        <p:nvSpPr>
          <p:cNvPr id="10" name="文本框 9"/>
          <p:cNvSpPr txBox="1"/>
          <p:nvPr/>
        </p:nvSpPr>
        <p:spPr>
          <a:xfrm>
            <a:off x="254000" y="0"/>
            <a:ext cx="11118850" cy="583565"/>
          </a:xfrm>
          <a:prstGeom prst="rect">
            <a:avLst/>
          </a:prstGeom>
        </p:spPr>
        <p:txBody>
          <a:bodyPr wrap="square">
            <a:spAutoFit/>
          </a:bodyPr>
          <a:lstStyle/>
          <a:p>
            <a:pPr algn="l">
              <a:buClrTx/>
              <a:buSzTx/>
              <a:buFontTx/>
            </a:pPr>
            <a:r>
              <a:rPr lang="en-US" altLang="zh-CN" sz="3200" b="1"/>
              <a:t>1.3 - Trimming Low-Quality Reads and Adapters with Trim Galore</a:t>
            </a:r>
          </a:p>
        </p:txBody>
      </p:sp>
      <p:pic>
        <p:nvPicPr>
          <p:cNvPr id="7" name="图片 6"/>
          <p:cNvPicPr>
            <a:picLocks noChangeAspect="1"/>
          </p:cNvPicPr>
          <p:nvPr/>
        </p:nvPicPr>
        <p:blipFill>
          <a:blip r:embed="rId3"/>
          <a:stretch>
            <a:fillRect/>
          </a:stretch>
        </p:blipFill>
        <p:spPr>
          <a:xfrm>
            <a:off x="8255635" y="4182745"/>
            <a:ext cx="3117215" cy="2341880"/>
          </a:xfrm>
          <a:prstGeom prst="rect">
            <a:avLst/>
          </a:prstGeom>
        </p:spPr>
      </p:pic>
      <p:sp>
        <p:nvSpPr>
          <p:cNvPr id="8" name="文本框 7"/>
          <p:cNvSpPr txBox="1"/>
          <p:nvPr/>
        </p:nvSpPr>
        <p:spPr>
          <a:xfrm>
            <a:off x="621030" y="6282055"/>
            <a:ext cx="6753860" cy="337185"/>
          </a:xfrm>
          <a:prstGeom prst="rect">
            <a:avLst/>
          </a:prstGeom>
          <a:noFill/>
        </p:spPr>
        <p:txBody>
          <a:bodyPr wrap="square" rtlCol="0" anchor="t">
            <a:spAutoFit/>
          </a:bodyPr>
          <a:lstStyle/>
          <a:p>
            <a:pPr algn="l">
              <a:buClrTx/>
              <a:buSzTx/>
              <a:buFontTx/>
            </a:pPr>
            <a:r>
              <a:rPr lang="zh-CN" altLang="en-US" sz="1600">
                <a:solidFill>
                  <a:schemeClr val="accent1"/>
                </a:solidFill>
                <a:latin typeface="Times New Roman" panose="02020603050405020304" charset="0"/>
                <a:cs typeface="Times New Roman" panose="02020603050405020304" charset="0"/>
              </a:rPr>
              <a:t>https://biocorecrg.github.io/PHINDaccess_RNAseq_2020/qc_trimming.html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525000" cy="2387600"/>
          </a:xfrm>
        </p:spPr>
        <p:txBody>
          <a:bodyPr/>
          <a:lstStyle/>
          <a:p>
            <a:r>
              <a:rPr lang="en-US" altLang="zh-CN">
                <a:ea typeface="等线 Light" panose="02010600030101010101" charset="-122"/>
              </a:rPr>
              <a:t>Part</a:t>
            </a:r>
            <a:r>
              <a:rPr lang="zh-CN" altLang="en-US">
                <a:ea typeface="等线 Light" panose="02010600030101010101" charset="-122"/>
              </a:rPr>
              <a:t> II</a:t>
            </a:r>
            <a:br>
              <a:rPr lang="en-US" altLang="zh-CN"/>
            </a:br>
            <a:r>
              <a:rPr lang="en-US" altLang="zh-CN">
                <a:ea typeface="等线 Light" panose="02010600030101010101" charset="-122"/>
              </a:rPr>
              <a:t>Remove</a:t>
            </a:r>
            <a:r>
              <a:rPr lang="en-US" altLang="zh-CN">
                <a:ea typeface="等线 Light" panose="02010600030101010101" charset="-122"/>
                <a:cs typeface="+mj-lt"/>
              </a:rPr>
              <a:t> host reads </a:t>
            </a:r>
            <a:r>
              <a:rPr lang="en-US" altLang="zh-CN">
                <a:ea typeface="+mj-lt"/>
                <a:cs typeface="+mj-lt"/>
              </a:rPr>
              <a:t>(~ 1-2 </a:t>
            </a:r>
            <a:r>
              <a:rPr lang="en-US" altLang="zh-CN" err="1">
                <a:ea typeface="+mj-lt"/>
                <a:cs typeface="+mj-lt"/>
              </a:rPr>
              <a:t>hrs</a:t>
            </a:r>
            <a:r>
              <a:rPr lang="en-US" altLang="zh-CN">
                <a:ea typeface="+mj-lt"/>
                <a:cs typeface="+mj-lt"/>
              </a:rPr>
              <a:t>)</a:t>
            </a:r>
            <a:endParaRPr lang="en-US">
              <a:ea typeface="等线 Light" panose="0201060003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6739" y="583718"/>
            <a:ext cx="11645463" cy="6647180"/>
          </a:xfrm>
          <a:prstGeom prst="rect">
            <a:avLst/>
          </a:prstGeom>
          <a:noFill/>
          <a:ln>
            <a:noFill/>
          </a:ln>
        </p:spPr>
        <p:txBody>
          <a:bodyPr wrap="square" lIns="91440" tIns="45720" rIns="91440" bIns="45720" rtlCol="0" anchor="t">
            <a:spAutoFit/>
          </a:bodyPr>
          <a:lstStyle/>
          <a:p>
            <a:pPr marL="285750" indent="-285750">
              <a:buFont typeface="Arial" panose="020B0604020202020204" pitchFamily="34" charset="0"/>
              <a:buChar char="•"/>
            </a:pPr>
            <a:r>
              <a:rPr kumimoji="1" lang="en-US" altLang="zh-CN" sz="2800" dirty="0">
                <a:ea typeface="等线" panose="02010600030101010101" charset="-122"/>
              </a:rPr>
              <a:t>The pair-end sequencing data contains not only microbiome data, but also host data:</a:t>
            </a:r>
            <a:r>
              <a:rPr kumimoji="1" lang="en-US" altLang="zh-CN" sz="2800" dirty="0">
                <a:solidFill>
                  <a:srgbClr val="000000"/>
                </a:solidFill>
                <a:ea typeface="等线" panose="02010600030101010101" charset="-122"/>
              </a:rPr>
              <a:t> </a:t>
            </a:r>
            <a:r>
              <a:rPr kumimoji="1" lang="en-US" altLang="zh-CN" sz="2800" dirty="0">
                <a:solidFill>
                  <a:srgbClr val="C00000"/>
                </a:solidFill>
                <a:ea typeface="Calibri" panose="020F0502020204030204"/>
              </a:rPr>
              <a:t>m</a:t>
            </a:r>
            <a:r>
              <a:rPr kumimoji="1" lang="en-US" sz="2800" dirty="0">
                <a:solidFill>
                  <a:srgbClr val="C00000"/>
                </a:solidFill>
                <a:ea typeface="+mn-lt"/>
                <a:cs typeface="+mn-lt"/>
              </a:rPr>
              <a:t>itochondrial, chloroplast, and algal reads,</a:t>
            </a:r>
            <a:r>
              <a:rPr kumimoji="1" lang="en-US" sz="2800" dirty="0">
                <a:ea typeface="+mn-lt"/>
                <a:cs typeface="+mn-lt"/>
              </a:rPr>
              <a:t> etc.</a:t>
            </a:r>
            <a:endParaRPr lang="en-US" altLang="zh-CN" sz="2800" dirty="0">
              <a:ea typeface="等线" panose="02010600030101010101" charset="-122"/>
              <a:cs typeface="Calibri" panose="020F0502020204030204"/>
            </a:endParaRPr>
          </a:p>
          <a:p>
            <a:pPr marL="285750" indent="-285750">
              <a:buFont typeface="Arial" panose="020B0604020202020204" pitchFamily="34" charset="0"/>
              <a:buChar char="•"/>
            </a:pPr>
            <a:endParaRPr lang="en-US" sz="2800" dirty="0">
              <a:ea typeface="Calibri" panose="020F0502020204030204"/>
              <a:cs typeface="Calibri" panose="020F0502020204030204"/>
            </a:endParaRPr>
          </a:p>
          <a:p>
            <a:pPr marL="285750" indent="-285750">
              <a:buFont typeface="Arial" panose="020B0604020202020204" pitchFamily="34" charset="0"/>
              <a:buChar char="•"/>
            </a:pPr>
            <a:r>
              <a:rPr lang="en-US" sz="2800" dirty="0">
                <a:ea typeface="Calibri" panose="020F0502020204030204"/>
                <a:cs typeface="Calibri" panose="020F0502020204030204"/>
              </a:rPr>
              <a:t>We need to remove those reads to avoid the </a:t>
            </a:r>
            <a:r>
              <a:rPr lang="en-US" sz="2800" dirty="0">
                <a:ea typeface="+mn-lt"/>
                <a:cs typeface="+mn-lt"/>
              </a:rPr>
              <a:t>contamination</a:t>
            </a:r>
            <a:r>
              <a:rPr lang="en-US" sz="2800" dirty="0">
                <a:ea typeface="Calibri" panose="020F0502020204030204"/>
                <a:cs typeface="Calibri" panose="020F0502020204030204"/>
              </a:rPr>
              <a:t>.</a:t>
            </a:r>
          </a:p>
          <a:p>
            <a:pPr marL="285750" indent="-285750">
              <a:buFont typeface="Arial" panose="020B0604020202020204" pitchFamily="34" charset="0"/>
              <a:buChar char="•"/>
            </a:pPr>
            <a:endParaRPr lang="en-US" altLang="zh-CN" sz="2800" dirty="0">
              <a:ea typeface="等线" panose="02010600030101010101" charset="-122"/>
              <a:cs typeface="Calibri" panose="020F0502020204030204"/>
            </a:endParaRPr>
          </a:p>
          <a:p>
            <a:pPr marL="285750" indent="-285750">
              <a:buFont typeface="Arial" panose="020B0604020202020204" pitchFamily="34" charset="0"/>
              <a:buChar char="•"/>
            </a:pPr>
            <a:r>
              <a:rPr lang="en-US" altLang="zh-CN" sz="2800" dirty="0">
                <a:ea typeface="等线" panose="02010600030101010101" charset="-122"/>
                <a:cs typeface="Calibri" panose="020F0502020204030204"/>
              </a:rPr>
              <a:t>We will use </a:t>
            </a:r>
            <a:r>
              <a:rPr lang="en-US" altLang="zh-CN" sz="2800" dirty="0">
                <a:solidFill>
                  <a:srgbClr val="C00000"/>
                </a:solidFill>
                <a:ea typeface="等线" panose="02010600030101010101" charset="-122"/>
                <a:cs typeface="Calibri" panose="020F0502020204030204"/>
              </a:rPr>
              <a:t>host reference genomes</a:t>
            </a:r>
            <a:r>
              <a:rPr lang="en-US" altLang="zh-CN" sz="2800" dirty="0">
                <a:solidFill>
                  <a:srgbClr val="FF0000"/>
                </a:solidFill>
                <a:ea typeface="等线" panose="02010600030101010101" charset="-122"/>
                <a:cs typeface="Calibri" panose="020F0502020204030204"/>
              </a:rPr>
              <a:t> </a:t>
            </a:r>
            <a:r>
              <a:rPr lang="en-US" altLang="zh-CN" sz="2800" dirty="0">
                <a:solidFill>
                  <a:srgbClr val="000000"/>
                </a:solidFill>
                <a:ea typeface="等线" panose="02010600030101010101" charset="-122"/>
                <a:cs typeface="Calibri" panose="020F0502020204030204"/>
              </a:rPr>
              <a:t>to</a:t>
            </a:r>
            <a:r>
              <a:rPr lang="en-US" altLang="zh-CN" sz="2800" dirty="0">
                <a:ea typeface="等线" panose="02010600030101010101" charset="-122"/>
                <a:cs typeface="Calibri" panose="020F0502020204030204"/>
              </a:rPr>
              <a:t> remove those reads. The reference genomes (1a and 1b are two algae, and we have their nuclear, mitogenome, and plastid genomes) are sequenced by Yin lab (paper in review at Nature Genetics).</a:t>
            </a:r>
          </a:p>
          <a:p>
            <a:pPr marL="285750" indent="-285750">
              <a:buFont typeface="Arial" panose="020B0604020202020204" pitchFamily="34" charset="0"/>
              <a:buChar char="•"/>
            </a:pPr>
            <a:endParaRPr lang="en-US" altLang="zh-CN" sz="2800" dirty="0">
              <a:ea typeface="等线" panose="02010600030101010101" charset="-122"/>
              <a:cs typeface="Calibri" panose="020F0502020204030204"/>
            </a:endParaRPr>
          </a:p>
          <a:p>
            <a:pPr marL="285750" indent="-285750">
              <a:buFont typeface="Arial" panose="020B0604020202020204" pitchFamily="34" charset="0"/>
              <a:buChar char="•"/>
            </a:pPr>
            <a:endParaRPr lang="en-US" altLang="zh-CN" dirty="0">
              <a:ea typeface="等线" panose="02010600030101010101" charset="-122"/>
              <a:cs typeface="Calibri" panose="020F0502020204030204"/>
            </a:endParaRPr>
          </a:p>
          <a:p>
            <a:pPr marL="285750" indent="-285750">
              <a:buFont typeface="Arial" panose="020B0604020202020204" pitchFamily="34" charset="0"/>
              <a:buChar char="•"/>
            </a:pPr>
            <a:endParaRPr lang="en-US" altLang="zh-CN" dirty="0">
              <a:ea typeface="等线" panose="02010600030101010101" charset="-122"/>
              <a:cs typeface="Calibri" panose="020F0502020204030204"/>
            </a:endParaRPr>
          </a:p>
          <a:p>
            <a:pPr marL="285750" indent="-285750">
              <a:buFont typeface="Arial" panose="020B0604020202020204" pitchFamily="34" charset="0"/>
              <a:buChar char="•"/>
            </a:pPr>
            <a:endParaRPr lang="en-US" altLang="zh-CN" dirty="0">
              <a:ea typeface="等线" panose="02010600030101010101" charset="-122"/>
              <a:cs typeface="Calibri" panose="020F0502020204030204"/>
            </a:endParaRPr>
          </a:p>
          <a:p>
            <a:pPr marL="285750" indent="-285750">
              <a:buFont typeface="Arial" panose="020B0604020202020204" pitchFamily="34" charset="0"/>
              <a:buChar char="•"/>
            </a:pPr>
            <a:endParaRPr lang="en-US" altLang="zh-CN" dirty="0">
              <a:ea typeface="等线" panose="02010600030101010101" charset="-122"/>
              <a:cs typeface="Calibri" panose="020F0502020204030204"/>
            </a:endParaRPr>
          </a:p>
          <a:p>
            <a:pPr marL="285750" indent="-285750">
              <a:buFont typeface="Arial" panose="020B0604020202020204" pitchFamily="34" charset="0"/>
              <a:buChar char="•"/>
            </a:pPr>
            <a:endParaRPr lang="en-US" altLang="zh-CN" dirty="0">
              <a:ea typeface="等线" panose="02010600030101010101" charset="-122"/>
              <a:cs typeface="Calibri" panose="020F0502020204030204"/>
            </a:endParaRPr>
          </a:p>
          <a:p>
            <a:pPr marL="285750" indent="-285750">
              <a:buFont typeface="Arial" panose="020B0604020202020204" pitchFamily="34" charset="0"/>
              <a:buChar char="•"/>
            </a:pPr>
            <a:endParaRPr lang="en-US" altLang="zh-CN" sz="2800" dirty="0">
              <a:ea typeface="等线" panose="02010600030101010101" charset="-122"/>
              <a:cs typeface="Calibri" panose="020F0502020204030204"/>
            </a:endParaRPr>
          </a:p>
          <a:p>
            <a:pPr marL="285750" indent="-285750">
              <a:buFont typeface="Arial" panose="020B0604020202020204" pitchFamily="34" charset="0"/>
              <a:buChar char="•"/>
            </a:pPr>
            <a:endParaRPr lang="zh-CN" altLang="en-US" sz="2800" dirty="0">
              <a:ea typeface="等线" panose="02010600030101010101" charset="-122"/>
              <a:cs typeface="Calibri" panose="020F0502020204030204"/>
            </a:endParaRPr>
          </a:p>
        </p:txBody>
      </p:sp>
      <p:sp>
        <p:nvSpPr>
          <p:cNvPr id="4" name="文本框 3"/>
          <p:cNvSpPr txBox="1"/>
          <p:nvPr/>
        </p:nvSpPr>
        <p:spPr>
          <a:xfrm>
            <a:off x="196850" y="0"/>
            <a:ext cx="11025505" cy="583565"/>
          </a:xfrm>
          <a:prstGeom prst="rect">
            <a:avLst/>
          </a:prstGeom>
          <a:noFill/>
        </p:spPr>
        <p:txBody>
          <a:bodyPr wrap="square" rtlCol="0">
            <a:spAutoFit/>
          </a:bodyPr>
          <a:lstStyle/>
          <a:p>
            <a:pPr algn="l">
              <a:buClrTx/>
              <a:buSzTx/>
              <a:buFontTx/>
            </a:pPr>
            <a:r>
              <a:rPr lang="en-US" altLang="zh-CN" sz="3200" b="1"/>
              <a:t>2.1 - Removing Host Contamination Using Reference Genomes</a:t>
            </a:r>
          </a:p>
        </p:txBody>
      </p:sp>
      <p:pic>
        <p:nvPicPr>
          <p:cNvPr id="5" name="图片 4"/>
          <p:cNvPicPr>
            <a:picLocks noChangeAspect="1"/>
          </p:cNvPicPr>
          <p:nvPr/>
        </p:nvPicPr>
        <p:blipFill>
          <a:blip r:embed="rId2"/>
          <a:stretch>
            <a:fillRect/>
          </a:stretch>
        </p:blipFill>
        <p:spPr>
          <a:xfrm>
            <a:off x="494665" y="4548505"/>
            <a:ext cx="8075930" cy="20554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6739" y="583718"/>
            <a:ext cx="11645463" cy="1660525"/>
          </a:xfrm>
          <a:prstGeom prst="rect">
            <a:avLst/>
          </a:prstGeom>
          <a:noFill/>
          <a:ln>
            <a:noFill/>
          </a:ln>
        </p:spPr>
        <p:txBody>
          <a:bodyPr wrap="square" lIns="91440" tIns="45720" rIns="91440" bIns="45720" rtlCol="0" anchor="t">
            <a:spAutoFit/>
          </a:bodyPr>
          <a:lstStyle/>
          <a:p>
            <a:pPr indent="0">
              <a:buFont typeface="Arial" panose="020B0604020202020204" pitchFamily="34" charset="0"/>
              <a:buNone/>
            </a:pPr>
            <a:endParaRPr lang="en-US" altLang="zh-CN" dirty="0">
              <a:ea typeface="等线" panose="02010600030101010101" charset="-122"/>
              <a:cs typeface="Calibri" panose="020F0502020204030204"/>
            </a:endParaRPr>
          </a:p>
          <a:p>
            <a:pPr marL="285750" indent="-285750">
              <a:buFont typeface="Arial" panose="020B0604020202020204" pitchFamily="34" charset="0"/>
              <a:buChar char="•"/>
            </a:pPr>
            <a:r>
              <a:rPr lang="en-US" altLang="zh-CN" sz="2800" dirty="0">
                <a:solidFill>
                  <a:srgbClr val="FF0000"/>
                </a:solidFill>
                <a:ea typeface="等线" panose="02010600030101010101" charset="-122"/>
                <a:cs typeface="Calibri" panose="020F0502020204030204"/>
              </a:rPr>
              <a:t>We will work on the trimmed </a:t>
            </a:r>
            <a:r>
              <a:rPr lang="en-US" altLang="zh-CN" sz="2800" dirty="0" err="1">
                <a:solidFill>
                  <a:srgbClr val="FF0000"/>
                </a:solidFill>
                <a:ea typeface="等线" panose="02010600030101010101" charset="-122"/>
                <a:cs typeface="Calibri" panose="020F0502020204030204"/>
              </a:rPr>
              <a:t>fastq</a:t>
            </a:r>
            <a:r>
              <a:rPr lang="en-US" altLang="zh-CN" sz="2800" dirty="0">
                <a:solidFill>
                  <a:srgbClr val="FF0000"/>
                </a:solidFill>
                <a:ea typeface="等线" panose="02010600030101010101" charset="-122"/>
                <a:cs typeface="Calibri" panose="020F0502020204030204"/>
              </a:rPr>
              <a:t> files.</a:t>
            </a:r>
          </a:p>
          <a:p>
            <a:pPr marL="285750" indent="-285750">
              <a:buFont typeface="Arial" panose="020B0604020202020204" pitchFamily="34" charset="0"/>
              <a:buChar char="•"/>
            </a:pPr>
            <a:endParaRPr lang="en-US" altLang="zh-CN" sz="2800" dirty="0">
              <a:ea typeface="等线" panose="02010600030101010101" charset="-122"/>
              <a:cs typeface="Calibri" panose="020F0502020204030204"/>
            </a:endParaRPr>
          </a:p>
          <a:p>
            <a:pPr marL="285750" indent="-285750">
              <a:buFont typeface="Arial" panose="020B0604020202020204" pitchFamily="34" charset="0"/>
              <a:buChar char="•"/>
            </a:pPr>
            <a:endParaRPr lang="zh-CN" altLang="en-US" sz="2800" dirty="0">
              <a:ea typeface="等线" panose="02010600030101010101" charset="-122"/>
              <a:cs typeface="Calibri" panose="020F0502020204030204"/>
            </a:endParaRPr>
          </a:p>
        </p:txBody>
      </p:sp>
      <p:pic>
        <p:nvPicPr>
          <p:cNvPr id="3" name="图片 2"/>
          <p:cNvPicPr>
            <a:picLocks noChangeAspect="1"/>
          </p:cNvPicPr>
          <p:nvPr/>
        </p:nvPicPr>
        <p:blipFill>
          <a:blip r:embed="rId2"/>
          <a:stretch>
            <a:fillRect/>
          </a:stretch>
        </p:blipFill>
        <p:spPr>
          <a:xfrm>
            <a:off x="530225" y="1777365"/>
            <a:ext cx="8075930" cy="2055495"/>
          </a:xfrm>
          <a:prstGeom prst="rect">
            <a:avLst/>
          </a:prstGeom>
        </p:spPr>
      </p:pic>
      <p:sp>
        <p:nvSpPr>
          <p:cNvPr id="4" name="文本框 3"/>
          <p:cNvSpPr txBox="1"/>
          <p:nvPr/>
        </p:nvSpPr>
        <p:spPr>
          <a:xfrm>
            <a:off x="196850" y="0"/>
            <a:ext cx="11025505" cy="583565"/>
          </a:xfrm>
          <a:prstGeom prst="rect">
            <a:avLst/>
          </a:prstGeom>
          <a:noFill/>
        </p:spPr>
        <p:txBody>
          <a:bodyPr wrap="square" rtlCol="0">
            <a:spAutoFit/>
          </a:bodyPr>
          <a:lstStyle/>
          <a:p>
            <a:pPr algn="l">
              <a:buClrTx/>
              <a:buSzTx/>
              <a:buFontTx/>
            </a:pPr>
            <a:r>
              <a:rPr lang="en-US" altLang="zh-CN" sz="3200" b="1"/>
              <a:t>2.1 - Removing Host Contamination Using Reference Genomes</a:t>
            </a:r>
          </a:p>
        </p:txBody>
      </p:sp>
      <p:pic>
        <p:nvPicPr>
          <p:cNvPr id="2" name="图片 4">
            <a:extLst>
              <a:ext uri="{FF2B5EF4-FFF2-40B4-BE49-F238E27FC236}">
                <a16:creationId xmlns:a16="http://schemas.microsoft.com/office/drawing/2014/main" id="{9EBD7962-3418-0A96-E85A-57D0751AAEBE}"/>
              </a:ext>
            </a:extLst>
          </p:cNvPr>
          <p:cNvPicPr>
            <a:picLocks noChangeAspect="1"/>
          </p:cNvPicPr>
          <p:nvPr/>
        </p:nvPicPr>
        <p:blipFill>
          <a:blip r:embed="rId3"/>
          <a:stretch>
            <a:fillRect/>
          </a:stretch>
        </p:blipFill>
        <p:spPr>
          <a:xfrm>
            <a:off x="530225" y="4332452"/>
            <a:ext cx="9747250" cy="1941830"/>
          </a:xfrm>
          <a:prstGeom prst="rect">
            <a:avLst/>
          </a:prstGeom>
        </p:spPr>
      </p:pic>
      <p:sp>
        <p:nvSpPr>
          <p:cNvPr id="5" name="矩形 1">
            <a:extLst>
              <a:ext uri="{FF2B5EF4-FFF2-40B4-BE49-F238E27FC236}">
                <a16:creationId xmlns:a16="http://schemas.microsoft.com/office/drawing/2014/main" id="{0C5E482F-2114-2E83-F901-4CB8C799502B}"/>
              </a:ext>
            </a:extLst>
          </p:cNvPr>
          <p:cNvSpPr/>
          <p:nvPr/>
        </p:nvSpPr>
        <p:spPr>
          <a:xfrm>
            <a:off x="5279010" y="5368917"/>
            <a:ext cx="3054285" cy="268313"/>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1">
            <a:extLst>
              <a:ext uri="{FF2B5EF4-FFF2-40B4-BE49-F238E27FC236}">
                <a16:creationId xmlns:a16="http://schemas.microsoft.com/office/drawing/2014/main" id="{1DF49662-40E5-343A-B9FF-E3D9FC33CBF7}"/>
              </a:ext>
            </a:extLst>
          </p:cNvPr>
          <p:cNvSpPr/>
          <p:nvPr/>
        </p:nvSpPr>
        <p:spPr>
          <a:xfrm>
            <a:off x="5279010" y="4982416"/>
            <a:ext cx="3054285" cy="268313"/>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2964" y="691033"/>
            <a:ext cx="11645463" cy="2246769"/>
          </a:xfrm>
          <a:prstGeom prst="rect">
            <a:avLst/>
          </a:prstGeom>
          <a:noFill/>
          <a:ln>
            <a:noFill/>
          </a:ln>
        </p:spPr>
        <p:txBody>
          <a:bodyPr wrap="square" lIns="91440" tIns="45720" rIns="91440" bIns="45720" rtlCol="0" anchor="t">
            <a:spAutoFit/>
          </a:bodyPr>
          <a:lstStyle/>
          <a:p>
            <a:pPr marL="285750" indent="-285750">
              <a:buFont typeface="Arial" panose="020B0604020202020204" pitchFamily="34" charset="0"/>
              <a:buChar char="•"/>
            </a:pPr>
            <a:r>
              <a:rPr kumimoji="1" lang="en-US" altLang="zh-CN" sz="2800" dirty="0">
                <a:ea typeface="等线" panose="02010600030101010101" charset="-122"/>
              </a:rPr>
              <a:t>Combine all host reference genomes as one file first by "cat"</a:t>
            </a:r>
            <a:br>
              <a:rPr lang="en-US" altLang="zh-CN" sz="2800" dirty="0">
                <a:ea typeface="等线" panose="02010600030101010101" charset="-122"/>
                <a:cs typeface="Calibri" panose="020F0502020204030204"/>
              </a:rPr>
            </a:br>
            <a:br>
              <a:rPr lang="en-US" altLang="zh-CN" sz="2800" dirty="0">
                <a:ea typeface="等线" panose="02010600030101010101" charset="-122"/>
                <a:cs typeface="Calibri" panose="020F0502020204030204"/>
              </a:rPr>
            </a:br>
            <a:endParaRPr lang="en-US" altLang="zh-CN" sz="2800" dirty="0">
              <a:ea typeface="等线" panose="02010600030101010101" charset="-122"/>
              <a:cs typeface="Calibri" panose="020F0502020204030204"/>
            </a:endParaRPr>
          </a:p>
          <a:p>
            <a:pPr marL="285750" indent="-285750">
              <a:buFont typeface="Arial" panose="020B0604020202020204" pitchFamily="34" charset="0"/>
              <a:buChar char="•"/>
            </a:pPr>
            <a:endParaRPr lang="en-US" altLang="zh-CN" sz="2800" dirty="0">
              <a:ea typeface="等线" panose="02010600030101010101" charset="-122"/>
              <a:cs typeface="Calibri" panose="020F0502020204030204"/>
            </a:endParaRPr>
          </a:p>
          <a:p>
            <a:pPr marL="285750" indent="-285750">
              <a:buFont typeface="Arial" panose="020B0604020202020204" pitchFamily="34" charset="0"/>
              <a:buChar char="•"/>
            </a:pPr>
            <a:endParaRPr lang="zh-CN" altLang="en-US" sz="2800" dirty="0">
              <a:ea typeface="等线" panose="02010600030101010101" charset="-122"/>
              <a:cs typeface="Calibri" panose="020F0502020204030204"/>
            </a:endParaRPr>
          </a:p>
        </p:txBody>
      </p:sp>
      <p:sp>
        <p:nvSpPr>
          <p:cNvPr id="2" name="文本框 1"/>
          <p:cNvSpPr txBox="1"/>
          <p:nvPr/>
        </p:nvSpPr>
        <p:spPr>
          <a:xfrm>
            <a:off x="565785" y="1224280"/>
            <a:ext cx="11002645" cy="1938020"/>
          </a:xfrm>
          <a:prstGeom prst="rect">
            <a:avLst/>
          </a:prstGeom>
          <a:noFill/>
        </p:spPr>
        <p:txBody>
          <a:bodyPr wrap="square" rtlCol="0" anchor="t">
            <a:spAutoFit/>
          </a:bodyPr>
          <a:lstStyle/>
          <a:p>
            <a:pPr algn="l">
              <a:buClrTx/>
              <a:buSzTx/>
              <a:buFontTx/>
            </a:pPr>
            <a:r>
              <a:rPr lang="zh-CN" altLang="en-US" sz="2000">
                <a:latin typeface="Courier New" panose="02070309020205020404" charset="0"/>
                <a:cs typeface="Courier New" panose="02070309020205020404" charset="0"/>
              </a:rPr>
              <a:t>cd ../..</a:t>
            </a:r>
          </a:p>
          <a:p>
            <a:pPr algn="l">
              <a:buClrTx/>
              <a:buSzTx/>
              <a:buFontTx/>
            </a:pPr>
            <a:r>
              <a:rPr lang="zh-CN" altLang="en-US" sz="2000">
                <a:latin typeface="Courier New" panose="02070309020205020404" charset="0"/>
                <a:cs typeface="Courier New" panose="02070309020205020404" charset="0"/>
              </a:rPr>
              <a:t>mkdir part2_remove_algae_genomes</a:t>
            </a:r>
          </a:p>
          <a:p>
            <a:pPr algn="l">
              <a:buClrTx/>
              <a:buSzTx/>
              <a:buFontTx/>
            </a:pPr>
            <a:r>
              <a:rPr lang="zh-CN" altLang="en-US" sz="2000">
                <a:latin typeface="Courier New" panose="02070309020205020404" charset="0"/>
                <a:cs typeface="Courier New" panose="02070309020205020404" charset="0"/>
              </a:rPr>
              <a:t>cd part2_remove_algae_genomes</a:t>
            </a:r>
          </a:p>
          <a:p>
            <a:pPr algn="l">
              <a:buClrTx/>
              <a:buSzTx/>
              <a:buFontTx/>
            </a:pPr>
            <a:r>
              <a:rPr lang="zh-CN" altLang="en-US" sz="2000">
                <a:latin typeface="Courier New" panose="02070309020205020404" charset="0"/>
                <a:cs typeface="Courier New" panose="02070309020205020404" charset="0"/>
              </a:rPr>
              <a:t>cp -r /work/yinlab/yixing/course_project2/project_raw_data/reference_genome .</a:t>
            </a:r>
          </a:p>
          <a:p>
            <a:pPr algn="l">
              <a:buClrTx/>
              <a:buSzTx/>
              <a:buFontTx/>
            </a:pPr>
            <a:r>
              <a:rPr lang="zh-CN" altLang="en-US" sz="2000">
                <a:latin typeface="Courier New" panose="02070309020205020404" charset="0"/>
                <a:cs typeface="Courier New" panose="02070309020205020404" charset="0"/>
              </a:rPr>
              <a:t>cat * &gt; algae_reference_genome.fna</a:t>
            </a:r>
            <a:r>
              <a:rPr lang="zh-CN" altLang="en-US"/>
              <a:t> </a:t>
            </a:r>
          </a:p>
        </p:txBody>
      </p:sp>
      <p:pic>
        <p:nvPicPr>
          <p:cNvPr id="4" name="图片 3"/>
          <p:cNvPicPr>
            <a:picLocks noChangeAspect="1"/>
          </p:cNvPicPr>
          <p:nvPr/>
        </p:nvPicPr>
        <p:blipFill>
          <a:blip r:embed="rId2"/>
          <a:stretch>
            <a:fillRect/>
          </a:stretch>
        </p:blipFill>
        <p:spPr>
          <a:xfrm>
            <a:off x="600075" y="3313430"/>
            <a:ext cx="10763250" cy="2743835"/>
          </a:xfrm>
          <a:prstGeom prst="rect">
            <a:avLst/>
          </a:prstGeom>
        </p:spPr>
      </p:pic>
      <p:sp>
        <p:nvSpPr>
          <p:cNvPr id="5" name="文本框 4"/>
          <p:cNvSpPr txBox="1"/>
          <p:nvPr/>
        </p:nvSpPr>
        <p:spPr>
          <a:xfrm>
            <a:off x="196850" y="0"/>
            <a:ext cx="11025505" cy="583565"/>
          </a:xfrm>
          <a:prstGeom prst="rect">
            <a:avLst/>
          </a:prstGeom>
          <a:noFill/>
        </p:spPr>
        <p:txBody>
          <a:bodyPr wrap="square" rtlCol="0">
            <a:spAutoFit/>
          </a:bodyPr>
          <a:lstStyle/>
          <a:p>
            <a:pPr algn="l">
              <a:buClrTx/>
              <a:buSzTx/>
              <a:buFontTx/>
            </a:pPr>
            <a:r>
              <a:rPr lang="en-US" altLang="zh-CN" sz="3200" b="1"/>
              <a:t>2.1 - Removing Host Contamination Using Reference Genomes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2964" y="852323"/>
            <a:ext cx="11645463" cy="3046095"/>
          </a:xfrm>
          <a:prstGeom prst="rect">
            <a:avLst/>
          </a:prstGeom>
          <a:noFill/>
          <a:ln>
            <a:noFill/>
          </a:ln>
        </p:spPr>
        <p:txBody>
          <a:bodyPr wrap="square" lIns="91440" tIns="45720" rIns="91440" bIns="45720" rtlCol="0" anchor="t">
            <a:spAutoFit/>
          </a:bodyPr>
          <a:lstStyle/>
          <a:p>
            <a:pPr marL="285750" indent="-285750">
              <a:buFont typeface="Arial" panose="020B0604020202020204" pitchFamily="34" charset="0"/>
              <a:buChar char="•"/>
            </a:pPr>
            <a:r>
              <a:rPr kumimoji="1" lang="en-US" altLang="zh-CN" sz="2400" dirty="0">
                <a:ea typeface="等线" panose="02010600030101010101" charset="-122"/>
              </a:rPr>
              <a:t>We will use "</a:t>
            </a:r>
            <a:r>
              <a:rPr kumimoji="1" lang="en-US" altLang="zh-CN" sz="2400" dirty="0">
                <a:solidFill>
                  <a:srgbClr val="FF0000"/>
                </a:solidFill>
                <a:ea typeface="等线" panose="02010600030101010101" charset="-122"/>
              </a:rPr>
              <a:t>Bowtie2</a:t>
            </a:r>
            <a:r>
              <a:rPr kumimoji="1" lang="en-US" altLang="zh-CN" sz="2400" dirty="0">
                <a:ea typeface="等线" panose="02010600030101010101" charset="-122"/>
              </a:rPr>
              <a:t>" and "</a:t>
            </a:r>
            <a:r>
              <a:rPr kumimoji="1" lang="en-US" altLang="zh-CN" sz="2400" dirty="0" err="1">
                <a:solidFill>
                  <a:srgbClr val="FF0000"/>
                </a:solidFill>
                <a:ea typeface="等线" panose="02010600030101010101" charset="-122"/>
              </a:rPr>
              <a:t>SAMtools</a:t>
            </a:r>
            <a:r>
              <a:rPr kumimoji="1" lang="en-US" altLang="zh-CN" sz="2400" dirty="0">
                <a:ea typeface="等线" panose="02010600030101010101" charset="-122"/>
              </a:rPr>
              <a:t>" to remove host reads from the sequencing data.</a:t>
            </a:r>
            <a:endParaRPr lang="zh-CN" altLang="en-US" sz="1600" dirty="0"/>
          </a:p>
          <a:p>
            <a:pPr marL="285750" indent="-285750">
              <a:buFont typeface="Arial" panose="020B0604020202020204" pitchFamily="34" charset="0"/>
              <a:buChar char="•"/>
            </a:pPr>
            <a:r>
              <a:rPr lang="en-US" altLang="zh-CN" sz="2400" dirty="0">
                <a:ea typeface="等线" panose="02010600030101010101" charset="-122"/>
                <a:cs typeface="Calibri" panose="020F0502020204030204"/>
              </a:rPr>
              <a:t>Those are preinstalled on </a:t>
            </a:r>
            <a:r>
              <a:rPr lang="en-US" altLang="zh-CN" sz="2400" dirty="0" err="1">
                <a:ea typeface="等线" panose="02010600030101010101" charset="-122"/>
                <a:cs typeface="Calibri" panose="020F0502020204030204"/>
              </a:rPr>
              <a:t>hcc</a:t>
            </a:r>
            <a:r>
              <a:rPr lang="en-US" altLang="zh-CN" sz="2400" dirty="0">
                <a:ea typeface="等线" panose="02010600030101010101" charset="-122"/>
                <a:cs typeface="Calibri" panose="020F0502020204030204"/>
              </a:rPr>
              <a:t>.</a:t>
            </a:r>
            <a:endParaRPr lang="en-US" altLang="zh-CN" sz="1600" dirty="0">
              <a:cs typeface="Calibri" panose="020F0502020204030204"/>
            </a:endParaRPr>
          </a:p>
          <a:p>
            <a:pPr marL="285750" indent="-285750">
              <a:buFont typeface="Arial" panose="020B0604020202020204" pitchFamily="34" charset="0"/>
              <a:buChar char="•"/>
            </a:pPr>
            <a:endParaRPr lang="zh-CN" altLang="en-US" sz="1600" dirty="0">
              <a:cs typeface="Calibri" panose="020F0502020204030204"/>
            </a:endParaRPr>
          </a:p>
          <a:p>
            <a:pPr marL="285750" indent="-285750">
              <a:buFont typeface="Arial" panose="020B0604020202020204" pitchFamily="34" charset="0"/>
              <a:buChar char="•"/>
            </a:pPr>
            <a:r>
              <a:rPr lang="zh-CN" sz="1600" dirty="0">
                <a:ea typeface="+mn-lt"/>
                <a:cs typeface="+mn-lt"/>
                <a:hlinkClick r:id="rId2"/>
              </a:rPr>
              <a:t>https://bowtie-bio.sourceforge.net/bowtie2/manual.shtml</a:t>
            </a:r>
            <a:endParaRPr lang="zh-CN" altLang="en-US" sz="1600" dirty="0">
              <a:ea typeface="等线" panose="02010600030101010101" charset="-122"/>
              <a:cs typeface="+mn-lt"/>
            </a:endParaRPr>
          </a:p>
          <a:p>
            <a:pPr marL="285750" indent="-285750">
              <a:buFont typeface="Arial" panose="020B0604020202020204" pitchFamily="34" charset="0"/>
              <a:buChar char="•"/>
            </a:pPr>
            <a:endParaRPr lang="zh-CN" sz="1600" dirty="0">
              <a:ea typeface="等线" panose="02010600030101010101" charset="-122"/>
              <a:cs typeface="Calibri" panose="020F0502020204030204"/>
            </a:endParaRPr>
          </a:p>
          <a:p>
            <a:pPr marL="285750" indent="-285750">
              <a:buFont typeface="Arial" panose="020B0604020202020204" pitchFamily="34" charset="0"/>
              <a:buChar char="•"/>
            </a:pPr>
            <a:r>
              <a:rPr lang="zh-CN" sz="1600" dirty="0">
                <a:ea typeface="+mn-lt"/>
                <a:cs typeface="+mn-lt"/>
                <a:hlinkClick r:id="rId3"/>
              </a:rPr>
              <a:t>http://www.htslib.org/</a:t>
            </a:r>
            <a:endParaRPr lang="zh-CN" altLang="en-US" sz="1600" dirty="0">
              <a:ea typeface="等线" panose="02010600030101010101" charset="-122"/>
              <a:cs typeface="+mn-lt"/>
            </a:endParaRPr>
          </a:p>
          <a:p>
            <a:pPr marL="285750" indent="-285750">
              <a:buFont typeface="Arial" panose="020B0604020202020204" pitchFamily="34" charset="0"/>
              <a:buChar char="•"/>
            </a:pPr>
            <a:endParaRPr lang="zh-CN" altLang="en-US" sz="1600" dirty="0">
              <a:ea typeface="+mn-lt"/>
              <a:cs typeface="+mn-lt"/>
            </a:endParaRPr>
          </a:p>
          <a:p>
            <a:pPr marL="285750" indent="-285750">
              <a:buFont typeface="Arial" panose="020B0604020202020204" pitchFamily="34" charset="0"/>
              <a:buChar char="•"/>
            </a:pPr>
            <a:r>
              <a:rPr lang="en-US" altLang="zh-CN" sz="1600" dirty="0">
                <a:ea typeface="+mn-lt"/>
                <a:cs typeface="+mn-lt"/>
                <a:hlinkClick r:id="rId4"/>
              </a:rPr>
              <a:t>https://hcc.unl.edu/docs/applications/app_specific/bioinformatics_tools/alignment_tools/bowtie2/</a:t>
            </a:r>
            <a:endParaRPr lang="zh-CN" altLang="en-US" sz="2400" dirty="0">
              <a:ea typeface="等线" panose="02010600030101010101" charset="-122"/>
              <a:cs typeface="Calibri" panose="020F0502020204030204"/>
            </a:endParaRPr>
          </a:p>
          <a:p>
            <a:pPr marL="285750" indent="-285750">
              <a:buFont typeface="Arial" panose="020B0604020202020204" pitchFamily="34" charset="0"/>
              <a:buChar char="•"/>
            </a:pPr>
            <a:r>
              <a:rPr lang="zh-CN" altLang="en-US" sz="2400" dirty="0">
                <a:ea typeface="等线" panose="02010600030101010101" charset="-122"/>
                <a:cs typeface="Calibri" panose="020F0502020204030204"/>
              </a:rPr>
              <a:t>After running this step, we'll remove all host reads in </a:t>
            </a:r>
            <a:r>
              <a:rPr lang="zh-CN" altLang="en-US" sz="2400" dirty="0">
                <a:solidFill>
                  <a:srgbClr val="FF0000"/>
                </a:solidFill>
                <a:ea typeface="等线" panose="02010600030101010101" charset="-122"/>
                <a:cs typeface="Calibri" panose="020F0502020204030204"/>
              </a:rPr>
              <a:t>both fastq files</a:t>
            </a:r>
            <a:r>
              <a:rPr lang="zh-CN" altLang="en-US" sz="2400" dirty="0">
                <a:ea typeface="等线" panose="02010600030101010101" charset="-122"/>
                <a:cs typeface="Calibri" panose="020F0502020204030204"/>
              </a:rPr>
              <a:t> </a:t>
            </a:r>
            <a:endParaRPr lang="zh-CN" altLang="en-US" sz="2400" dirty="0">
              <a:solidFill>
                <a:srgbClr val="000000"/>
              </a:solidFill>
              <a:ea typeface="等线" panose="02010600030101010101" charset="-122"/>
              <a:cs typeface="Calibri" panose="020F0502020204030204"/>
            </a:endParaRPr>
          </a:p>
          <a:p>
            <a:pPr marL="285750" indent="-285750">
              <a:buFont typeface="Arial" panose="020B0604020202020204" pitchFamily="34" charset="0"/>
              <a:buChar char="•"/>
            </a:pPr>
            <a:endParaRPr lang="zh-CN" altLang="en-US" sz="2400" dirty="0">
              <a:solidFill>
                <a:srgbClr val="000000"/>
              </a:solidFill>
              <a:ea typeface="等线" panose="02010600030101010101" charset="-122"/>
              <a:cs typeface="Calibri" panose="020F0502020204030204"/>
            </a:endParaRPr>
          </a:p>
        </p:txBody>
      </p:sp>
      <p:pic>
        <p:nvPicPr>
          <p:cNvPr id="2" name="Picture 1"/>
          <p:cNvPicPr>
            <a:picLocks noChangeAspect="1"/>
          </p:cNvPicPr>
          <p:nvPr/>
        </p:nvPicPr>
        <p:blipFill>
          <a:blip r:embed="rId5"/>
          <a:stretch>
            <a:fillRect/>
          </a:stretch>
        </p:blipFill>
        <p:spPr>
          <a:xfrm>
            <a:off x="6663945" y="3898537"/>
            <a:ext cx="4473427" cy="2350711"/>
          </a:xfrm>
          <a:prstGeom prst="rect">
            <a:avLst/>
          </a:prstGeom>
        </p:spPr>
      </p:pic>
      <p:pic>
        <p:nvPicPr>
          <p:cNvPr id="3" name="Picture 2"/>
          <p:cNvPicPr>
            <a:picLocks noChangeAspect="1"/>
          </p:cNvPicPr>
          <p:nvPr/>
        </p:nvPicPr>
        <p:blipFill>
          <a:blip r:embed="rId6"/>
          <a:stretch>
            <a:fillRect/>
          </a:stretch>
        </p:blipFill>
        <p:spPr>
          <a:xfrm>
            <a:off x="624360" y="3710409"/>
            <a:ext cx="4712293" cy="2616476"/>
          </a:xfrm>
          <a:prstGeom prst="rect">
            <a:avLst/>
          </a:prstGeom>
        </p:spPr>
      </p:pic>
      <p:sp>
        <p:nvSpPr>
          <p:cNvPr id="4" name="文本框 3"/>
          <p:cNvSpPr txBox="1"/>
          <p:nvPr/>
        </p:nvSpPr>
        <p:spPr>
          <a:xfrm>
            <a:off x="358140" y="149860"/>
            <a:ext cx="10655935" cy="583565"/>
          </a:xfrm>
          <a:prstGeom prst="rect">
            <a:avLst/>
          </a:prstGeom>
          <a:noFill/>
        </p:spPr>
        <p:txBody>
          <a:bodyPr wrap="square" rtlCol="0">
            <a:spAutoFit/>
          </a:bodyPr>
          <a:lstStyle/>
          <a:p>
            <a:pPr algn="l">
              <a:buClrTx/>
              <a:buSzTx/>
              <a:buFontTx/>
            </a:pPr>
            <a:r>
              <a:rPr lang="en-US" altLang="zh-CN" sz="3200" b="1"/>
              <a:t>2.2 - Removing Host Reads with Bowtie2 and SAMtools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rcRect l="989" t="6302" r="9381" b="1775"/>
          <a:stretch>
            <a:fillRect/>
          </a:stretch>
        </p:blipFill>
        <p:spPr>
          <a:xfrm>
            <a:off x="5621020" y="1130935"/>
            <a:ext cx="6503670" cy="4834890"/>
          </a:xfrm>
          <a:prstGeom prst="rect">
            <a:avLst/>
          </a:prstGeom>
        </p:spPr>
      </p:pic>
      <p:sp>
        <p:nvSpPr>
          <p:cNvPr id="2" name="文本框 1"/>
          <p:cNvSpPr txBox="1"/>
          <p:nvPr/>
        </p:nvSpPr>
        <p:spPr>
          <a:xfrm>
            <a:off x="347980" y="1130935"/>
            <a:ext cx="6177280" cy="2727325"/>
          </a:xfrm>
          <a:prstGeom prst="rect">
            <a:avLst/>
          </a:prstGeom>
        </p:spPr>
        <p:txBody>
          <a:bodyPr wrap="square">
            <a:noAutofit/>
          </a:bodyPr>
          <a:lstStyle/>
          <a:p>
            <a:pPr marL="342900" indent="-342900" algn="l">
              <a:buClrTx/>
              <a:buSzTx/>
              <a:buFont typeface="Arial" panose="020B0604020202020204" pitchFamily="34" charset="0"/>
              <a:buChar char="•"/>
            </a:pPr>
            <a:r>
              <a:rPr sz="2400" b="0" i="0"/>
              <a:t>Microbiomes are foundational components of the environment that provide essential services relating to </a:t>
            </a:r>
          </a:p>
          <a:p>
            <a:pPr marL="800100" lvl="1" indent="-342900" algn="l">
              <a:buClrTx/>
              <a:buSzTx/>
              <a:buFont typeface="Arial" panose="020B0604020202020204" pitchFamily="34" charset="0"/>
              <a:buChar char="•"/>
            </a:pPr>
            <a:r>
              <a:rPr sz="2400" b="0" i="0"/>
              <a:t>food security</a:t>
            </a:r>
          </a:p>
          <a:p>
            <a:pPr marL="800100" lvl="1" indent="-342900" algn="l">
              <a:buClrTx/>
              <a:buSzTx/>
              <a:buFont typeface="Arial" panose="020B0604020202020204" pitchFamily="34" charset="0"/>
              <a:buChar char="•"/>
            </a:pPr>
            <a:r>
              <a:rPr sz="2400" b="0" i="0"/>
              <a:t>carbon sequestration </a:t>
            </a:r>
          </a:p>
          <a:p>
            <a:pPr marL="800100" lvl="1" indent="-342900" algn="l">
              <a:buClrTx/>
              <a:buSzTx/>
              <a:buFont typeface="Arial" panose="020B0604020202020204" pitchFamily="34" charset="0"/>
              <a:buChar char="•"/>
            </a:pPr>
            <a:r>
              <a:rPr sz="2400" b="0" i="0"/>
              <a:t>human health</a:t>
            </a:r>
          </a:p>
          <a:p>
            <a:pPr marL="800100" lvl="1" indent="-342900" algn="l">
              <a:buClrTx/>
              <a:buSzTx/>
              <a:buFont typeface="Arial" panose="020B0604020202020204" pitchFamily="34" charset="0"/>
              <a:buChar char="•"/>
            </a:pPr>
            <a:r>
              <a:rPr sz="2400" b="0" i="0"/>
              <a:t>overall well-being of ecosystems</a:t>
            </a:r>
          </a:p>
          <a:p>
            <a:pPr marL="342900" indent="-342900" algn="l">
              <a:buClrTx/>
              <a:buSzTx/>
              <a:buFont typeface="Arial" panose="020B0604020202020204" pitchFamily="34" charset="0"/>
              <a:buChar char="•"/>
            </a:pPr>
            <a:endParaRPr sz="2400" b="0" i="0"/>
          </a:p>
          <a:p>
            <a:pPr marL="342900" indent="-342900" algn="l">
              <a:buClrTx/>
              <a:buSzTx/>
              <a:buFont typeface="Arial" panose="020B0604020202020204" pitchFamily="34" charset="0"/>
              <a:buChar char="•"/>
            </a:pPr>
            <a:endParaRPr sz="2400" b="0" i="0"/>
          </a:p>
          <a:p>
            <a:pPr indent="0" algn="l">
              <a:buClrTx/>
              <a:buSzTx/>
              <a:buFont typeface="Arial" panose="020B0604020202020204" pitchFamily="34" charset="0"/>
              <a:buNone/>
            </a:pPr>
            <a:endParaRPr sz="2400" b="0" i="0"/>
          </a:p>
        </p:txBody>
      </p:sp>
      <p:sp>
        <p:nvSpPr>
          <p:cNvPr id="3" name="文本框 2"/>
          <p:cNvSpPr txBox="1"/>
          <p:nvPr/>
        </p:nvSpPr>
        <p:spPr>
          <a:xfrm>
            <a:off x="222250" y="184785"/>
            <a:ext cx="11430635" cy="583565"/>
          </a:xfrm>
          <a:prstGeom prst="rect">
            <a:avLst/>
          </a:prstGeom>
          <a:noFill/>
        </p:spPr>
        <p:txBody>
          <a:bodyPr wrap="square" rtlCol="0" anchor="t">
            <a:spAutoFit/>
          </a:bodyPr>
          <a:lstStyle/>
          <a:p>
            <a:r>
              <a:rPr lang="en-US" altLang="zh-CN" sz="3200" b="1">
                <a:sym typeface="+mn-ea"/>
              </a:rPr>
              <a:t>Background - The Importance of Microbiome</a:t>
            </a:r>
          </a:p>
        </p:txBody>
      </p:sp>
      <p:sp>
        <p:nvSpPr>
          <p:cNvPr id="6" name="文本框 5"/>
          <p:cNvSpPr txBox="1"/>
          <p:nvPr/>
        </p:nvSpPr>
        <p:spPr>
          <a:xfrm>
            <a:off x="347980" y="4220845"/>
            <a:ext cx="5662930" cy="1938020"/>
          </a:xfrm>
          <a:prstGeom prst="rect">
            <a:avLst/>
          </a:prstGeom>
          <a:noFill/>
        </p:spPr>
        <p:txBody>
          <a:bodyPr wrap="square" rtlCol="0" anchor="t">
            <a:spAutoFit/>
          </a:bodyPr>
          <a:lstStyle/>
          <a:p>
            <a:pPr marL="342900" indent="-342900" algn="l">
              <a:buClrTx/>
              <a:buSzTx/>
              <a:buFont typeface="Arial" panose="020B0604020202020204" pitchFamily="34" charset="0"/>
              <a:buChar char="•"/>
            </a:pPr>
            <a:r>
              <a:rPr sz="2400">
                <a:sym typeface="+mn-ea"/>
              </a:rPr>
              <a:t>Microbiota exert their effects primarily through complex </a:t>
            </a:r>
            <a:r>
              <a:rPr sz="2400" b="1">
                <a:sym typeface="+mn-ea"/>
              </a:rPr>
              <a:t>interactions</a:t>
            </a:r>
            <a:r>
              <a:rPr sz="2400">
                <a:sym typeface="+mn-ea"/>
              </a:rPr>
              <a:t> at interfaces with their plant, animal, and human hosts, as well as within the soil environment.</a:t>
            </a:r>
            <a:endParaRPr lang="zh-CN" altLang="en-US" sz="2400">
              <a:sym typeface="+mn-ea"/>
            </a:endParaRPr>
          </a:p>
        </p:txBody>
      </p:sp>
      <p:sp>
        <p:nvSpPr>
          <p:cNvPr id="7" name="文本框 6"/>
          <p:cNvSpPr txBox="1"/>
          <p:nvPr/>
        </p:nvSpPr>
        <p:spPr>
          <a:xfrm>
            <a:off x="7381875" y="6304280"/>
            <a:ext cx="3885565" cy="327660"/>
          </a:xfrm>
          <a:prstGeom prst="rect">
            <a:avLst/>
          </a:prstGeom>
        </p:spPr>
        <p:txBody>
          <a:bodyPr>
            <a:noAutofit/>
          </a:bodyPr>
          <a:lstStyle/>
          <a:p>
            <a:pPr marL="0" indent="0"/>
            <a:r>
              <a:rPr lang="en-US" altLang="zh-CN" sz="1600" b="0" i="0">
                <a:solidFill>
                  <a:schemeClr val="accent1"/>
                </a:solidFill>
                <a:latin typeface="Times New Roman" panose="02020603050405020304" charset="0"/>
                <a:ea typeface="Roboto Mono Web"/>
                <a:cs typeface="Times New Roman" panose="02020603050405020304" charset="0"/>
              </a:rPr>
              <a:t>https://doi.org/10.1093/femsre/fuae008</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5"/>
          <p:cNvSpPr txBox="1"/>
          <p:nvPr/>
        </p:nvSpPr>
        <p:spPr>
          <a:xfrm>
            <a:off x="7978140" y="504825"/>
            <a:ext cx="3755390" cy="5862955"/>
          </a:xfrm>
          <a:prstGeom prst="rect">
            <a:avLst/>
          </a:prstGeom>
          <a:noFill/>
          <a:ln>
            <a:noFill/>
          </a:ln>
        </p:spPr>
        <p:txBody>
          <a:bodyPr wrap="square" lIns="91440" tIns="45720" rIns="91440" bIns="45720" rtlCol="0" anchor="t">
            <a:noAutofit/>
          </a:bodyPr>
          <a:lstStyle/>
          <a:p>
            <a:pPr marL="285750" indent="-285750">
              <a:buFont typeface="Arial" panose="020B0604020202020204" pitchFamily="34" charset="0"/>
              <a:buChar char="•"/>
            </a:pPr>
            <a:endParaRPr kumimoji="1" lang="en-US" altLang="zh-CN" dirty="0">
              <a:ea typeface="等线" panose="02010600030101010101" charset="-122"/>
            </a:endParaRPr>
          </a:p>
          <a:p>
            <a:pPr indent="0">
              <a:buFont typeface="Arial" panose="020B0604020202020204" pitchFamily="34" charset="0"/>
              <a:buNone/>
            </a:pPr>
            <a:r>
              <a:rPr kumimoji="1" lang="en-US" altLang="zh-CN" sz="2000" dirty="0">
                <a:ea typeface="等线" panose="02010600030101010101" charset="-122"/>
              </a:rPr>
              <a:t>1. Here,</a:t>
            </a:r>
            <a:r>
              <a:rPr kumimoji="1" lang="zh-CN" altLang="en-US" sz="2000" dirty="0">
                <a:ea typeface="等线" panose="02010600030101010101" charset="-122"/>
              </a:rPr>
              <a:t> </a:t>
            </a:r>
            <a:r>
              <a:rPr kumimoji="1" lang="en-US" altLang="zh-CN" sz="2000" dirty="0">
                <a:ea typeface="等线" panose="02010600030101010101" charset="-122"/>
              </a:rPr>
              <a:t>we</a:t>
            </a:r>
            <a:r>
              <a:rPr kumimoji="1" lang="zh-CN" altLang="en-US" sz="2000" dirty="0">
                <a:ea typeface="等线" panose="02010600030101010101" charset="-122"/>
              </a:rPr>
              <a:t> </a:t>
            </a:r>
            <a:r>
              <a:rPr kumimoji="1" lang="en-US" altLang="zh-CN" sz="2000" dirty="0">
                <a:ea typeface="等线" panose="02010600030101010101" charset="-122"/>
              </a:rPr>
              <a:t>use</a:t>
            </a:r>
            <a:r>
              <a:rPr kumimoji="1" lang="zh-CN" altLang="en-US" sz="2000" dirty="0">
                <a:ea typeface="等线" panose="02010600030101010101" charset="-122"/>
              </a:rPr>
              <a:t> </a:t>
            </a:r>
            <a:r>
              <a:rPr kumimoji="1" lang="en-US" altLang="zh-CN" sz="2000" dirty="0">
                <a:ea typeface="等线" panose="02010600030101010101" charset="-122"/>
              </a:rPr>
              <a:t>BOWTIE2</a:t>
            </a:r>
            <a:r>
              <a:rPr kumimoji="1" lang="zh-CN" altLang="en-US" sz="2000" dirty="0">
                <a:ea typeface="等线" panose="02010600030101010101" charset="-122"/>
              </a:rPr>
              <a:t> </a:t>
            </a:r>
            <a:r>
              <a:rPr kumimoji="1" lang="en-US" altLang="zh-CN" sz="2000" dirty="0">
                <a:ea typeface="等线" panose="02010600030101010101" charset="-122"/>
              </a:rPr>
              <a:t>to</a:t>
            </a:r>
            <a:r>
              <a:rPr kumimoji="1" lang="zh-CN" altLang="en-US" sz="2000" dirty="0">
                <a:ea typeface="等线" panose="02010600030101010101" charset="-122"/>
              </a:rPr>
              <a:t> </a:t>
            </a:r>
            <a:r>
              <a:rPr kumimoji="1" lang="en-US" altLang="zh-CN" sz="2000" dirty="0">
                <a:ea typeface="等线" panose="02010600030101010101" charset="-122"/>
              </a:rPr>
              <a:t>create</a:t>
            </a:r>
            <a:r>
              <a:rPr kumimoji="1" lang="zh-CN" altLang="en-US" sz="2000" dirty="0">
                <a:ea typeface="等线" panose="02010600030101010101" charset="-122"/>
              </a:rPr>
              <a:t> </a:t>
            </a:r>
            <a:r>
              <a:rPr kumimoji="1" lang="en-US" altLang="zh-CN" sz="2000" dirty="0">
                <a:ea typeface="等线" panose="02010600030101010101" charset="-122"/>
              </a:rPr>
              <a:t>the</a:t>
            </a:r>
            <a:r>
              <a:rPr kumimoji="1" lang="zh-CN" altLang="en-US" sz="2000" dirty="0">
                <a:ea typeface="等线" panose="02010600030101010101" charset="-122"/>
              </a:rPr>
              <a:t> </a:t>
            </a:r>
            <a:r>
              <a:rPr kumimoji="1" lang="en-US" altLang="zh-CN" sz="2000" dirty="0">
                <a:ea typeface="等线" panose="02010600030101010101" charset="-122"/>
              </a:rPr>
              <a:t>index</a:t>
            </a:r>
            <a:r>
              <a:rPr kumimoji="1" lang="zh-CN" altLang="en-US" sz="2000" dirty="0">
                <a:ea typeface="等线" panose="02010600030101010101" charset="-122"/>
              </a:rPr>
              <a:t> </a:t>
            </a:r>
            <a:r>
              <a:rPr kumimoji="1" lang="en-US" altLang="zh-CN" sz="2000" dirty="0">
                <a:ea typeface="等线" panose="02010600030101010101" charset="-122"/>
              </a:rPr>
              <a:t>of</a:t>
            </a:r>
            <a:r>
              <a:rPr kumimoji="1" lang="zh-CN" altLang="en-US" sz="2000" dirty="0">
                <a:ea typeface="等线" panose="02010600030101010101" charset="-122"/>
              </a:rPr>
              <a:t> </a:t>
            </a:r>
            <a:r>
              <a:rPr kumimoji="1" lang="en-US" altLang="zh-CN" sz="2000" dirty="0">
                <a:ea typeface="等线" panose="02010600030101010101" charset="-122"/>
              </a:rPr>
              <a:t>reference</a:t>
            </a:r>
            <a:r>
              <a:rPr kumimoji="1" lang="zh-CN" altLang="en-US" sz="2000" dirty="0">
                <a:ea typeface="等线" panose="02010600030101010101" charset="-122"/>
              </a:rPr>
              <a:t> </a:t>
            </a:r>
            <a:r>
              <a:rPr kumimoji="1" lang="en-US" altLang="zh-CN" sz="2000" dirty="0">
                <a:ea typeface="等线" panose="02010600030101010101" charset="-122"/>
              </a:rPr>
              <a:t>genome.</a:t>
            </a:r>
          </a:p>
          <a:p>
            <a:pPr marL="285750" indent="-285750">
              <a:buFont typeface="Arial" panose="020B0604020202020204" pitchFamily="34" charset="0"/>
              <a:buChar char="•"/>
            </a:pPr>
            <a:endParaRPr kumimoji="1" lang="en-US" altLang="zh-CN" sz="2000" dirty="0">
              <a:ea typeface="等线" panose="02010600030101010101" charset="-122"/>
            </a:endParaRPr>
          </a:p>
          <a:p>
            <a:pPr indent="0">
              <a:buFont typeface="Arial" panose="020B0604020202020204" pitchFamily="34" charset="0"/>
              <a:buNone/>
            </a:pPr>
            <a:r>
              <a:rPr kumimoji="1" lang="en-US" altLang="zh-CN" sz="2000" dirty="0">
                <a:ea typeface="等线" panose="02010600030101010101" charset="-122"/>
              </a:rPr>
              <a:t>2. Then</a:t>
            </a:r>
            <a:r>
              <a:rPr kumimoji="1" lang="zh-CN" altLang="en-US" sz="2000" dirty="0">
                <a:ea typeface="等线" panose="02010600030101010101" charset="-122"/>
              </a:rPr>
              <a:t> </a:t>
            </a:r>
            <a:r>
              <a:rPr kumimoji="1" lang="en-US" altLang="zh-CN" sz="2000" dirty="0">
                <a:ea typeface="等线" panose="02010600030101010101" charset="-122"/>
              </a:rPr>
              <a:t>use</a:t>
            </a:r>
            <a:r>
              <a:rPr kumimoji="1" lang="zh-CN" altLang="en-US" sz="2000" dirty="0">
                <a:ea typeface="等线" panose="02010600030101010101" charset="-122"/>
              </a:rPr>
              <a:t> </a:t>
            </a:r>
            <a:r>
              <a:rPr kumimoji="1" lang="en-US" altLang="zh-CN" sz="2000" dirty="0">
                <a:ea typeface="等线" panose="02010600030101010101" charset="-122"/>
              </a:rPr>
              <a:t>it</a:t>
            </a:r>
            <a:r>
              <a:rPr kumimoji="1" lang="zh-CN" altLang="en-US" sz="2000" dirty="0">
                <a:ea typeface="等线" panose="02010600030101010101" charset="-122"/>
              </a:rPr>
              <a:t> </a:t>
            </a:r>
            <a:r>
              <a:rPr kumimoji="1" lang="en-US" altLang="zh-CN" sz="2000" dirty="0">
                <a:ea typeface="等线" panose="02010600030101010101" charset="-122"/>
              </a:rPr>
              <a:t>to</a:t>
            </a:r>
            <a:r>
              <a:rPr kumimoji="1" lang="zh-CN" altLang="en-US" sz="2000" dirty="0">
                <a:ea typeface="等线" panose="02010600030101010101" charset="-122"/>
              </a:rPr>
              <a:t> </a:t>
            </a:r>
            <a:r>
              <a:rPr kumimoji="1" lang="en-US" altLang="zh-CN" sz="2000" dirty="0">
                <a:ea typeface="等线" panose="02010600030101010101" charset="-122"/>
              </a:rPr>
              <a:t>do</a:t>
            </a:r>
            <a:r>
              <a:rPr kumimoji="1" lang="zh-CN" altLang="en-US" sz="2000" dirty="0">
                <a:ea typeface="等线" panose="02010600030101010101" charset="-122"/>
              </a:rPr>
              <a:t> </a:t>
            </a:r>
            <a:r>
              <a:rPr kumimoji="1" lang="en-US" altLang="zh-CN" sz="2000" dirty="0">
                <a:ea typeface="等线" panose="02010600030101010101" charset="-122"/>
              </a:rPr>
              <a:t>the</a:t>
            </a:r>
            <a:r>
              <a:rPr kumimoji="1" lang="zh-CN" altLang="en-US" sz="2000" dirty="0">
                <a:ea typeface="等线" panose="02010600030101010101" charset="-122"/>
              </a:rPr>
              <a:t> </a:t>
            </a:r>
            <a:r>
              <a:rPr kumimoji="1" lang="en-US" altLang="zh-CN" sz="2000" dirty="0">
                <a:ea typeface="等线" panose="02010600030101010101" charset="-122"/>
              </a:rPr>
              <a:t>alignment</a:t>
            </a:r>
            <a:r>
              <a:rPr kumimoji="1" lang="zh-CN" altLang="en-US" sz="2000" dirty="0">
                <a:ea typeface="等线" panose="02010600030101010101" charset="-122"/>
              </a:rPr>
              <a:t> </a:t>
            </a:r>
            <a:r>
              <a:rPr kumimoji="1" lang="en-US" altLang="zh-CN" sz="2000" dirty="0">
                <a:ea typeface="等线" panose="02010600030101010101" charset="-122"/>
              </a:rPr>
              <a:t>two</a:t>
            </a:r>
            <a:r>
              <a:rPr kumimoji="1" lang="zh-CN" altLang="en-US" sz="2000" dirty="0">
                <a:ea typeface="等线" panose="02010600030101010101" charset="-122"/>
              </a:rPr>
              <a:t> </a:t>
            </a:r>
            <a:r>
              <a:rPr kumimoji="1" lang="en-US" altLang="zh-CN" sz="2000" dirty="0" err="1">
                <a:ea typeface="等线" panose="02010600030101010101" charset="-122"/>
              </a:rPr>
              <a:t>fastq</a:t>
            </a:r>
            <a:r>
              <a:rPr kumimoji="1" lang="zh-CN" altLang="en-US" sz="2000" dirty="0">
                <a:ea typeface="等线" panose="02010600030101010101" charset="-122"/>
              </a:rPr>
              <a:t> </a:t>
            </a:r>
            <a:r>
              <a:rPr kumimoji="1" lang="en-US" altLang="zh-CN" sz="2000" dirty="0">
                <a:ea typeface="等线" panose="02010600030101010101" charset="-122"/>
              </a:rPr>
              <a:t>files</a:t>
            </a:r>
            <a:r>
              <a:rPr kumimoji="1" lang="zh-CN" altLang="en-US" sz="2000" dirty="0">
                <a:ea typeface="等线" panose="02010600030101010101" charset="-122"/>
              </a:rPr>
              <a:t> </a:t>
            </a:r>
            <a:r>
              <a:rPr kumimoji="1" lang="en-US" altLang="zh-CN" sz="2000" dirty="0">
                <a:ea typeface="等线" panose="02010600030101010101" charset="-122"/>
              </a:rPr>
              <a:t>with</a:t>
            </a:r>
            <a:r>
              <a:rPr kumimoji="1" lang="zh-CN" altLang="en-US" sz="2000" dirty="0">
                <a:ea typeface="等线" panose="02010600030101010101" charset="-122"/>
              </a:rPr>
              <a:t> </a:t>
            </a:r>
            <a:r>
              <a:rPr kumimoji="1" lang="en-US" altLang="zh-CN" sz="2000" dirty="0">
                <a:ea typeface="等线" panose="02010600030101010101" charset="-122"/>
              </a:rPr>
              <a:t>reference</a:t>
            </a:r>
            <a:r>
              <a:rPr kumimoji="1" lang="zh-CN" altLang="en-US" sz="2000" dirty="0">
                <a:ea typeface="等线" panose="02010600030101010101" charset="-122"/>
              </a:rPr>
              <a:t> </a:t>
            </a:r>
            <a:r>
              <a:rPr kumimoji="1" lang="en-US" altLang="zh-CN" sz="2000" dirty="0">
                <a:ea typeface="等线" panose="02010600030101010101" charset="-122"/>
              </a:rPr>
              <a:t>genome</a:t>
            </a:r>
            <a:r>
              <a:rPr kumimoji="1" lang="zh-CN" altLang="en-US" sz="2000" dirty="0">
                <a:ea typeface="等线" panose="02010600030101010101" charset="-122"/>
              </a:rPr>
              <a:t> </a:t>
            </a:r>
            <a:r>
              <a:rPr kumimoji="1" lang="en-US" altLang="zh-CN" sz="2000" dirty="0">
                <a:ea typeface="等线" panose="02010600030101010101" charset="-122"/>
              </a:rPr>
              <a:t>to</a:t>
            </a:r>
            <a:r>
              <a:rPr kumimoji="1" lang="zh-CN" altLang="en-US" sz="2000" dirty="0">
                <a:ea typeface="等线" panose="02010600030101010101" charset="-122"/>
              </a:rPr>
              <a:t> </a:t>
            </a:r>
            <a:r>
              <a:rPr kumimoji="1" lang="en-US" altLang="zh-CN" sz="2000" dirty="0">
                <a:ea typeface="等线" panose="02010600030101010101" charset="-122"/>
              </a:rPr>
              <a:t>create</a:t>
            </a:r>
            <a:r>
              <a:rPr kumimoji="1" lang="zh-CN" altLang="en-US" sz="2000" dirty="0">
                <a:ea typeface="等线" panose="02010600030101010101" charset="-122"/>
              </a:rPr>
              <a:t> </a:t>
            </a:r>
            <a:r>
              <a:rPr kumimoji="1" lang="en-US" altLang="zh-CN" sz="2000" dirty="0">
                <a:ea typeface="等线" panose="02010600030101010101" charset="-122"/>
              </a:rPr>
              <a:t>the</a:t>
            </a:r>
            <a:r>
              <a:rPr kumimoji="1" lang="zh-CN" altLang="en-US" sz="2000" dirty="0">
                <a:ea typeface="等线" panose="02010600030101010101" charset="-122"/>
              </a:rPr>
              <a:t> </a:t>
            </a:r>
            <a:r>
              <a:rPr kumimoji="1" lang="en-US" altLang="zh-CN" sz="2000" dirty="0">
                <a:ea typeface="等线" panose="02010600030101010101" charset="-122"/>
              </a:rPr>
              <a:t>SAM</a:t>
            </a:r>
            <a:r>
              <a:rPr kumimoji="1" lang="zh-CN" altLang="en-US" sz="2000" dirty="0">
                <a:ea typeface="等线" panose="02010600030101010101" charset="-122"/>
              </a:rPr>
              <a:t> </a:t>
            </a:r>
            <a:r>
              <a:rPr kumimoji="1" lang="en-US" altLang="zh-CN" sz="2000" dirty="0">
                <a:ea typeface="等线" panose="02010600030101010101" charset="-122"/>
              </a:rPr>
              <a:t>file.</a:t>
            </a:r>
          </a:p>
          <a:p>
            <a:pPr marL="285750" indent="-285750">
              <a:buFont typeface="Arial" panose="020B0604020202020204" pitchFamily="34" charset="0"/>
              <a:buChar char="•"/>
            </a:pPr>
            <a:endParaRPr kumimoji="1" lang="en-US" altLang="zh-CN" sz="2000" dirty="0">
              <a:ea typeface="等线" panose="02010600030101010101" charset="-122"/>
            </a:endParaRPr>
          </a:p>
          <a:p>
            <a:pPr indent="0">
              <a:buFont typeface="Arial" panose="020B0604020202020204" pitchFamily="34" charset="0"/>
              <a:buNone/>
            </a:pPr>
            <a:r>
              <a:rPr kumimoji="1" lang="en-US" altLang="zh-CN" sz="2000" dirty="0">
                <a:ea typeface="等线" panose="02010600030101010101" charset="-122"/>
              </a:rPr>
              <a:t>3. Compressed</a:t>
            </a:r>
            <a:r>
              <a:rPr kumimoji="1" lang="zh-CN" altLang="en-US" sz="2000" dirty="0">
                <a:ea typeface="等线" panose="02010600030101010101" charset="-122"/>
              </a:rPr>
              <a:t> </a:t>
            </a:r>
            <a:r>
              <a:rPr kumimoji="1" lang="en-US" altLang="zh-CN" sz="2000" dirty="0">
                <a:ea typeface="等线" panose="02010600030101010101" charset="-122"/>
              </a:rPr>
              <a:t>it</a:t>
            </a:r>
            <a:r>
              <a:rPr kumimoji="1" lang="zh-CN" altLang="en-US" sz="2000" dirty="0">
                <a:ea typeface="等线" panose="02010600030101010101" charset="-122"/>
              </a:rPr>
              <a:t> </a:t>
            </a:r>
            <a:r>
              <a:rPr kumimoji="1" lang="en-US" altLang="zh-CN" sz="2000" dirty="0">
                <a:ea typeface="等线" panose="02010600030101010101" charset="-122"/>
              </a:rPr>
              <a:t>by</a:t>
            </a:r>
            <a:r>
              <a:rPr kumimoji="1" lang="zh-CN" altLang="en-US" sz="2000" dirty="0">
                <a:ea typeface="等线" panose="02010600030101010101" charset="-122"/>
              </a:rPr>
              <a:t> </a:t>
            </a:r>
            <a:r>
              <a:rPr kumimoji="1" lang="en-US" altLang="zh-CN" sz="2000" dirty="0">
                <a:ea typeface="等线" panose="02010600030101010101" charset="-122"/>
              </a:rPr>
              <a:t>SAMTOOLS,</a:t>
            </a:r>
            <a:r>
              <a:rPr kumimoji="1" lang="zh-CN" altLang="en-US" sz="2000" dirty="0">
                <a:ea typeface="等线" panose="02010600030101010101" charset="-122"/>
              </a:rPr>
              <a:t> </a:t>
            </a:r>
            <a:r>
              <a:rPr kumimoji="1" lang="en-US" altLang="zh-CN" sz="2000" dirty="0">
                <a:ea typeface="等线" panose="02010600030101010101" charset="-122"/>
              </a:rPr>
              <a:t>create</a:t>
            </a:r>
            <a:r>
              <a:rPr kumimoji="1" lang="zh-CN" altLang="en-US" sz="2000" dirty="0">
                <a:ea typeface="等线" panose="02010600030101010101" charset="-122"/>
              </a:rPr>
              <a:t> </a:t>
            </a:r>
            <a:r>
              <a:rPr kumimoji="1" lang="en-US" altLang="zh-CN" sz="2000" dirty="0">
                <a:ea typeface="等线" panose="02010600030101010101" charset="-122"/>
              </a:rPr>
              <a:t>the</a:t>
            </a:r>
            <a:r>
              <a:rPr kumimoji="1" lang="zh-CN" altLang="en-US" sz="2000" dirty="0">
                <a:ea typeface="等线" panose="02010600030101010101" charset="-122"/>
              </a:rPr>
              <a:t> </a:t>
            </a:r>
            <a:r>
              <a:rPr kumimoji="1" lang="en-US" altLang="zh-CN" sz="2000" dirty="0">
                <a:ea typeface="等线" panose="02010600030101010101" charset="-122"/>
              </a:rPr>
              <a:t>index</a:t>
            </a:r>
            <a:r>
              <a:rPr kumimoji="1" lang="zh-CN" altLang="en-US" sz="2000" dirty="0">
                <a:ea typeface="等线" panose="02010600030101010101" charset="-122"/>
              </a:rPr>
              <a:t> </a:t>
            </a:r>
            <a:r>
              <a:rPr kumimoji="1" lang="en-US" altLang="zh-CN" sz="2000" dirty="0">
                <a:ea typeface="等线" panose="02010600030101010101" charset="-122"/>
              </a:rPr>
              <a:t>which</a:t>
            </a:r>
            <a:r>
              <a:rPr kumimoji="1" lang="zh-CN" altLang="en-US" sz="2000" dirty="0">
                <a:ea typeface="等线" panose="02010600030101010101" charset="-122"/>
              </a:rPr>
              <a:t> </a:t>
            </a:r>
            <a:r>
              <a:rPr kumimoji="1" lang="en-US" altLang="zh-CN" sz="2000" dirty="0">
                <a:ea typeface="等线" panose="02010600030101010101" charset="-122"/>
              </a:rPr>
              <a:t>could</a:t>
            </a:r>
            <a:r>
              <a:rPr kumimoji="1" lang="zh-CN" altLang="en-US" sz="2000" dirty="0">
                <a:ea typeface="等线" panose="02010600030101010101" charset="-122"/>
              </a:rPr>
              <a:t> </a:t>
            </a:r>
            <a:r>
              <a:rPr kumimoji="1" lang="en-US" altLang="zh-CN" sz="2000" dirty="0">
                <a:ea typeface="等线" panose="02010600030101010101" charset="-122"/>
              </a:rPr>
              <a:t>increase</a:t>
            </a:r>
            <a:r>
              <a:rPr kumimoji="1" lang="zh-CN" altLang="en-US" sz="2000" dirty="0">
                <a:ea typeface="等线" panose="02010600030101010101" charset="-122"/>
              </a:rPr>
              <a:t> </a:t>
            </a:r>
            <a:r>
              <a:rPr kumimoji="1" lang="en-US" altLang="zh-CN" sz="2000" dirty="0">
                <a:ea typeface="等线" panose="02010600030101010101" charset="-122"/>
              </a:rPr>
              <a:t>the</a:t>
            </a:r>
            <a:r>
              <a:rPr kumimoji="1" lang="zh-CN" altLang="en-US" sz="2000" dirty="0">
                <a:ea typeface="等线" panose="02010600030101010101" charset="-122"/>
              </a:rPr>
              <a:t> </a:t>
            </a:r>
            <a:r>
              <a:rPr kumimoji="1" lang="en-US" altLang="zh-CN" sz="2000" dirty="0">
                <a:ea typeface="等线" panose="02010600030101010101" charset="-122"/>
              </a:rPr>
              <a:t>speed</a:t>
            </a:r>
            <a:r>
              <a:rPr kumimoji="1" lang="zh-CN" altLang="en-US" sz="2000" dirty="0">
                <a:ea typeface="等线" panose="02010600030101010101" charset="-122"/>
              </a:rPr>
              <a:t> </a:t>
            </a:r>
            <a:r>
              <a:rPr kumimoji="1" lang="en-US" altLang="zh-CN" sz="2000" dirty="0">
                <a:ea typeface="等线" panose="02010600030101010101" charset="-122"/>
              </a:rPr>
              <a:t>of</a:t>
            </a:r>
            <a:r>
              <a:rPr kumimoji="1" lang="zh-CN" altLang="en-US" sz="2000" dirty="0">
                <a:ea typeface="等线" panose="02010600030101010101" charset="-122"/>
              </a:rPr>
              <a:t> </a:t>
            </a:r>
            <a:r>
              <a:rPr kumimoji="1" lang="en-US" altLang="zh-CN" sz="2000" dirty="0">
                <a:ea typeface="等线" panose="02010600030101010101" charset="-122"/>
              </a:rPr>
              <a:t>searching.</a:t>
            </a:r>
          </a:p>
          <a:p>
            <a:pPr marL="285750" indent="-285750">
              <a:buFont typeface="Arial" panose="020B0604020202020204" pitchFamily="34" charset="0"/>
              <a:buChar char="•"/>
            </a:pPr>
            <a:endParaRPr kumimoji="1" lang="en-US" altLang="zh-CN" sz="2000" dirty="0">
              <a:ea typeface="等线" panose="02010600030101010101" charset="-122"/>
            </a:endParaRPr>
          </a:p>
          <a:p>
            <a:pPr indent="0">
              <a:buFont typeface="Arial" panose="020B0604020202020204" pitchFamily="34" charset="0"/>
              <a:buNone/>
            </a:pPr>
            <a:r>
              <a:rPr kumimoji="1" lang="en-US" altLang="zh-CN" sz="2000" dirty="0">
                <a:ea typeface="等线" panose="02010600030101010101" charset="-122"/>
              </a:rPr>
              <a:t>4. And</a:t>
            </a:r>
            <a:r>
              <a:rPr kumimoji="1" lang="zh-CN" altLang="en-US" sz="2000" dirty="0">
                <a:ea typeface="等线" panose="02010600030101010101" charset="-122"/>
              </a:rPr>
              <a:t> </a:t>
            </a:r>
            <a:r>
              <a:rPr kumimoji="1" lang="en-US" altLang="zh-CN" sz="2000" dirty="0">
                <a:ea typeface="等线" panose="02010600030101010101" charset="-122"/>
              </a:rPr>
              <a:t>extract</a:t>
            </a:r>
            <a:r>
              <a:rPr kumimoji="1" lang="zh-CN" altLang="en-US" sz="2000" dirty="0">
                <a:ea typeface="等线" panose="02010600030101010101" charset="-122"/>
              </a:rPr>
              <a:t> </a:t>
            </a:r>
            <a:r>
              <a:rPr kumimoji="1" lang="en-US" altLang="zh-CN" sz="2000" dirty="0">
                <a:ea typeface="等线" panose="02010600030101010101" charset="-122"/>
              </a:rPr>
              <a:t>those</a:t>
            </a:r>
            <a:r>
              <a:rPr kumimoji="1" lang="zh-CN" altLang="en-US" sz="2000" dirty="0">
                <a:ea typeface="等线" panose="02010600030101010101" charset="-122"/>
              </a:rPr>
              <a:t> </a:t>
            </a:r>
            <a:r>
              <a:rPr kumimoji="1" lang="en-US" altLang="zh-CN" sz="2000" dirty="0">
                <a:ea typeface="等线" panose="02010600030101010101" charset="-122"/>
              </a:rPr>
              <a:t>unmapped</a:t>
            </a:r>
            <a:r>
              <a:rPr kumimoji="1" lang="zh-CN" altLang="en-US" sz="2000" dirty="0">
                <a:ea typeface="等线" panose="02010600030101010101" charset="-122"/>
              </a:rPr>
              <a:t> </a:t>
            </a:r>
            <a:r>
              <a:rPr kumimoji="1" lang="en-US" altLang="zh-CN" sz="2000" dirty="0">
                <a:ea typeface="等线" panose="02010600030101010101" charset="-122"/>
              </a:rPr>
              <a:t>reads</a:t>
            </a:r>
            <a:r>
              <a:rPr kumimoji="1" lang="zh-CN" altLang="en-US" sz="2000" dirty="0">
                <a:ea typeface="等线" panose="02010600030101010101" charset="-122"/>
              </a:rPr>
              <a:t> </a:t>
            </a:r>
            <a:r>
              <a:rPr kumimoji="1" lang="en-US" altLang="zh-CN" sz="2000" dirty="0">
                <a:ea typeface="等线" panose="02010600030101010101" charset="-122"/>
              </a:rPr>
              <a:t>(only</a:t>
            </a:r>
            <a:r>
              <a:rPr kumimoji="1" lang="zh-CN" altLang="en-US" sz="2000" dirty="0">
                <a:ea typeface="等线" panose="02010600030101010101" charset="-122"/>
              </a:rPr>
              <a:t> </a:t>
            </a:r>
            <a:r>
              <a:rPr kumimoji="1" lang="en-US" altLang="zh-CN" sz="2000" dirty="0">
                <a:ea typeface="等线" panose="02010600030101010101" charset="-122"/>
              </a:rPr>
              <a:t>keep</a:t>
            </a:r>
            <a:r>
              <a:rPr kumimoji="1" lang="zh-CN" altLang="en-US" sz="2000" dirty="0">
                <a:ea typeface="等线" panose="02010600030101010101" charset="-122"/>
              </a:rPr>
              <a:t> </a:t>
            </a:r>
            <a:r>
              <a:rPr kumimoji="1" lang="en-US" altLang="zh-CN" sz="2000" dirty="0">
                <a:ea typeface="等线" panose="02010600030101010101" charset="-122"/>
              </a:rPr>
              <a:t>those</a:t>
            </a:r>
            <a:r>
              <a:rPr kumimoji="1" lang="zh-CN" altLang="en-US" sz="2000" dirty="0">
                <a:ea typeface="等线" panose="02010600030101010101" charset="-122"/>
              </a:rPr>
              <a:t> </a:t>
            </a:r>
            <a:r>
              <a:rPr kumimoji="1" lang="en-US" altLang="zh-CN" sz="2000" dirty="0">
                <a:ea typeface="等线" panose="02010600030101010101" charset="-122"/>
              </a:rPr>
              <a:t>reads</a:t>
            </a:r>
            <a:r>
              <a:rPr kumimoji="1" lang="zh-CN" altLang="en-US" sz="2000" dirty="0">
                <a:ea typeface="等线" panose="02010600030101010101" charset="-122"/>
              </a:rPr>
              <a:t> </a:t>
            </a:r>
            <a:r>
              <a:rPr kumimoji="1" lang="en-US" altLang="zh-CN" sz="2000" dirty="0">
                <a:solidFill>
                  <a:srgbClr val="FF0000"/>
                </a:solidFill>
                <a:ea typeface="等线" panose="02010600030101010101" charset="-122"/>
              </a:rPr>
              <a:t>not</a:t>
            </a:r>
            <a:r>
              <a:rPr kumimoji="1" lang="zh-CN" altLang="en-US" sz="2000" dirty="0">
                <a:solidFill>
                  <a:srgbClr val="FF0000"/>
                </a:solidFill>
                <a:ea typeface="等线" panose="02010600030101010101" charset="-122"/>
              </a:rPr>
              <a:t> </a:t>
            </a:r>
            <a:r>
              <a:rPr kumimoji="1" lang="en-US" altLang="zh-CN" sz="2000" dirty="0">
                <a:solidFill>
                  <a:srgbClr val="FF0000"/>
                </a:solidFill>
                <a:ea typeface="等线" panose="02010600030101010101" charset="-122"/>
              </a:rPr>
              <a:t>mapped</a:t>
            </a:r>
            <a:r>
              <a:rPr kumimoji="1" lang="zh-CN" altLang="en-US" sz="2000" dirty="0">
                <a:solidFill>
                  <a:srgbClr val="FF0000"/>
                </a:solidFill>
                <a:ea typeface="等线" panose="02010600030101010101" charset="-122"/>
              </a:rPr>
              <a:t> </a:t>
            </a:r>
            <a:r>
              <a:rPr kumimoji="1" lang="en-US" altLang="zh-CN" sz="2000" dirty="0">
                <a:solidFill>
                  <a:srgbClr val="FF0000"/>
                </a:solidFill>
                <a:ea typeface="等线" panose="02010600030101010101" charset="-122"/>
              </a:rPr>
              <a:t>on</a:t>
            </a:r>
            <a:r>
              <a:rPr kumimoji="1" lang="zh-CN" altLang="en-US" sz="2000" dirty="0">
                <a:solidFill>
                  <a:srgbClr val="FF0000"/>
                </a:solidFill>
                <a:ea typeface="等线" panose="02010600030101010101" charset="-122"/>
              </a:rPr>
              <a:t> </a:t>
            </a:r>
            <a:r>
              <a:rPr kumimoji="1" lang="en-US" altLang="zh-CN" sz="2000" dirty="0">
                <a:solidFill>
                  <a:srgbClr val="FF0000"/>
                </a:solidFill>
                <a:ea typeface="等线" panose="02010600030101010101" charset="-122"/>
              </a:rPr>
              <a:t>both</a:t>
            </a:r>
            <a:r>
              <a:rPr kumimoji="1" lang="zh-CN" altLang="en-US" sz="2000" dirty="0">
                <a:solidFill>
                  <a:srgbClr val="FF0000"/>
                </a:solidFill>
                <a:ea typeface="等线" panose="02010600030101010101" charset="-122"/>
              </a:rPr>
              <a:t> </a:t>
            </a:r>
            <a:r>
              <a:rPr kumimoji="1" lang="en-US" altLang="zh-CN" sz="2000" dirty="0">
                <a:solidFill>
                  <a:srgbClr val="FF0000"/>
                </a:solidFill>
                <a:ea typeface="等线" panose="02010600030101010101" charset="-122"/>
              </a:rPr>
              <a:t>paired</a:t>
            </a:r>
            <a:r>
              <a:rPr kumimoji="1" lang="zh-CN" altLang="en-US" sz="2000" dirty="0">
                <a:solidFill>
                  <a:srgbClr val="FF0000"/>
                </a:solidFill>
                <a:ea typeface="等线" panose="02010600030101010101" charset="-122"/>
              </a:rPr>
              <a:t> </a:t>
            </a:r>
            <a:r>
              <a:rPr kumimoji="1" lang="en-US" altLang="zh-CN" sz="2000" dirty="0">
                <a:solidFill>
                  <a:srgbClr val="FF0000"/>
                </a:solidFill>
                <a:ea typeface="等线" panose="02010600030101010101" charset="-122"/>
              </a:rPr>
              <a:t>files</a:t>
            </a:r>
            <a:r>
              <a:rPr kumimoji="1" lang="en-US" altLang="zh-CN" sz="2000" dirty="0">
                <a:ea typeface="等线" panose="02010600030101010101" charset="-122"/>
              </a:rPr>
              <a:t>).</a:t>
            </a:r>
          </a:p>
          <a:p>
            <a:pPr marL="285750" indent="-285750">
              <a:buFont typeface="Arial" panose="020B0604020202020204" pitchFamily="34" charset="0"/>
              <a:buChar char="•"/>
            </a:pPr>
            <a:endParaRPr kumimoji="1" lang="en-US" altLang="zh-CN" sz="2000" dirty="0">
              <a:ea typeface="等线" panose="02010600030101010101" charset="-122"/>
            </a:endParaRPr>
          </a:p>
          <a:p>
            <a:pPr indent="0">
              <a:buFont typeface="Arial" panose="020B0604020202020204" pitchFamily="34" charset="0"/>
              <a:buNone/>
            </a:pPr>
            <a:r>
              <a:rPr kumimoji="1" lang="en-US" altLang="zh-CN" sz="2000" dirty="0">
                <a:ea typeface="等线" panose="02010600030101010101" charset="-122"/>
              </a:rPr>
              <a:t>5. Finally</a:t>
            </a:r>
            <a:r>
              <a:rPr kumimoji="1" lang="zh-CN" altLang="en-US" sz="2000" dirty="0">
                <a:ea typeface="等线" panose="02010600030101010101" charset="-122"/>
              </a:rPr>
              <a:t> </a:t>
            </a:r>
            <a:r>
              <a:rPr kumimoji="1" lang="en-US" altLang="zh-CN" sz="2000" dirty="0">
                <a:ea typeface="等线" panose="02010600030101010101" charset="-122"/>
              </a:rPr>
              <a:t>convert</a:t>
            </a:r>
            <a:r>
              <a:rPr kumimoji="1" lang="zh-CN" altLang="en-US" sz="2000" dirty="0">
                <a:ea typeface="等线" panose="02010600030101010101" charset="-122"/>
              </a:rPr>
              <a:t> </a:t>
            </a:r>
            <a:r>
              <a:rPr kumimoji="1" lang="en-US" altLang="zh-CN" sz="2000" dirty="0">
                <a:ea typeface="等线" panose="02010600030101010101" charset="-122"/>
              </a:rPr>
              <a:t>the</a:t>
            </a:r>
            <a:r>
              <a:rPr kumimoji="1" lang="zh-CN" altLang="en-US" sz="2000" dirty="0">
                <a:ea typeface="等线" panose="02010600030101010101" charset="-122"/>
              </a:rPr>
              <a:t> </a:t>
            </a:r>
            <a:r>
              <a:rPr kumimoji="1" lang="en-US" altLang="zh-CN" sz="2000" dirty="0">
                <a:solidFill>
                  <a:srgbClr val="FF0000"/>
                </a:solidFill>
                <a:ea typeface="等线" panose="02010600030101010101" charset="-122"/>
              </a:rPr>
              <a:t>BAM</a:t>
            </a:r>
            <a:r>
              <a:rPr kumimoji="1" lang="zh-CN" altLang="en-US" sz="2000" dirty="0">
                <a:ea typeface="等线" panose="02010600030101010101" charset="-122"/>
              </a:rPr>
              <a:t> </a:t>
            </a:r>
            <a:r>
              <a:rPr kumimoji="1" lang="en-US" altLang="zh-CN" sz="2000" dirty="0">
                <a:ea typeface="等线" panose="02010600030101010101" charset="-122"/>
              </a:rPr>
              <a:t>file</a:t>
            </a:r>
            <a:r>
              <a:rPr kumimoji="1" lang="zh-CN" altLang="en-US" sz="2000" dirty="0">
                <a:ea typeface="等线" panose="02010600030101010101" charset="-122"/>
              </a:rPr>
              <a:t> </a:t>
            </a:r>
            <a:r>
              <a:rPr kumimoji="1" lang="en-US" altLang="zh-CN" sz="2000" dirty="0">
                <a:ea typeface="等线" panose="02010600030101010101" charset="-122"/>
              </a:rPr>
              <a:t>back</a:t>
            </a:r>
            <a:r>
              <a:rPr kumimoji="1" lang="zh-CN" altLang="en-US" sz="2000" dirty="0">
                <a:ea typeface="等线" panose="02010600030101010101" charset="-122"/>
              </a:rPr>
              <a:t> </a:t>
            </a:r>
            <a:r>
              <a:rPr kumimoji="1" lang="en-US" altLang="zh-CN" sz="2000" dirty="0">
                <a:ea typeface="等线" panose="02010600030101010101" charset="-122"/>
              </a:rPr>
              <a:t>to</a:t>
            </a:r>
            <a:r>
              <a:rPr kumimoji="1" lang="zh-CN" altLang="en-US" sz="2000" dirty="0">
                <a:ea typeface="等线" panose="02010600030101010101" charset="-122"/>
              </a:rPr>
              <a:t> </a:t>
            </a:r>
            <a:r>
              <a:rPr kumimoji="1" lang="en-US" altLang="zh-CN" sz="2000" dirty="0">
                <a:solidFill>
                  <a:srgbClr val="FF0000"/>
                </a:solidFill>
                <a:ea typeface="等线" panose="02010600030101010101" charset="-122"/>
              </a:rPr>
              <a:t>two</a:t>
            </a:r>
            <a:r>
              <a:rPr kumimoji="1" lang="zh-CN" altLang="en-US" sz="2000" dirty="0">
                <a:solidFill>
                  <a:srgbClr val="FF0000"/>
                </a:solidFill>
                <a:ea typeface="等线" panose="02010600030101010101" charset="-122"/>
              </a:rPr>
              <a:t> </a:t>
            </a:r>
            <a:r>
              <a:rPr kumimoji="1" lang="en-US" altLang="zh-CN" sz="2000" dirty="0" err="1">
                <a:solidFill>
                  <a:srgbClr val="FF0000"/>
                </a:solidFill>
                <a:ea typeface="等线" panose="02010600030101010101" charset="-122"/>
              </a:rPr>
              <a:t>fastq</a:t>
            </a:r>
            <a:r>
              <a:rPr kumimoji="1" lang="zh-CN" altLang="en-US" sz="2000" dirty="0">
                <a:solidFill>
                  <a:srgbClr val="FF0000"/>
                </a:solidFill>
                <a:ea typeface="等线" panose="02010600030101010101" charset="-122"/>
              </a:rPr>
              <a:t> </a:t>
            </a:r>
            <a:r>
              <a:rPr kumimoji="1" lang="en-US" altLang="zh-CN" sz="2000" dirty="0">
                <a:ea typeface="等线" panose="02010600030101010101" charset="-122"/>
              </a:rPr>
              <a:t>files.</a:t>
            </a:r>
          </a:p>
          <a:p>
            <a:pPr marL="285750" indent="-285750">
              <a:buFont typeface="Arial" panose="020B0604020202020204" pitchFamily="34" charset="0"/>
              <a:buChar char="•"/>
            </a:pPr>
            <a:endParaRPr kumimoji="1" lang="en-US" altLang="zh-CN" dirty="0">
              <a:ea typeface="等线" panose="02010600030101010101" charset="-122"/>
            </a:endParaRPr>
          </a:p>
          <a:p>
            <a:pPr marL="285750" indent="-285750">
              <a:buFont typeface="Arial" panose="020B0604020202020204" pitchFamily="34" charset="0"/>
              <a:buChar char="•"/>
            </a:pPr>
            <a:endParaRPr kumimoji="1" lang="en-US" altLang="zh-CN" dirty="0">
              <a:ea typeface="等线" panose="02010600030101010101" charset="-122"/>
            </a:endParaRPr>
          </a:p>
          <a:p>
            <a:pPr marL="285750" indent="-285750">
              <a:buFont typeface="Arial" panose="020B0604020202020204" pitchFamily="34" charset="0"/>
              <a:buChar char="•"/>
            </a:pPr>
            <a:endParaRPr lang="en-US" altLang="zh-CN" sz="2800" dirty="0">
              <a:ea typeface="等线" panose="02010600030101010101" charset="-122"/>
              <a:cs typeface="Calibri" panose="020F0502020204030204"/>
            </a:endParaRPr>
          </a:p>
          <a:p>
            <a:pPr marL="285750" indent="-285750">
              <a:buFont typeface="Arial" panose="020B0604020202020204" pitchFamily="34" charset="0"/>
              <a:buChar char="•"/>
            </a:pPr>
            <a:endParaRPr lang="zh-CN" altLang="en-US" sz="2800" dirty="0">
              <a:ea typeface="等线" panose="02010600030101010101" charset="-122"/>
              <a:cs typeface="Calibri" panose="020F0502020204030204"/>
            </a:endParaRPr>
          </a:p>
        </p:txBody>
      </p:sp>
      <p:pic>
        <p:nvPicPr>
          <p:cNvPr id="5" name="图片 4"/>
          <p:cNvPicPr>
            <a:picLocks noChangeAspect="1"/>
          </p:cNvPicPr>
          <p:nvPr/>
        </p:nvPicPr>
        <p:blipFill>
          <a:blip r:embed="rId3"/>
          <a:stretch>
            <a:fillRect/>
          </a:stretch>
        </p:blipFill>
        <p:spPr>
          <a:xfrm>
            <a:off x="390525" y="733425"/>
            <a:ext cx="7252335" cy="5862320"/>
          </a:xfrm>
          <a:prstGeom prst="rect">
            <a:avLst/>
          </a:prstGeom>
        </p:spPr>
      </p:pic>
      <p:sp>
        <p:nvSpPr>
          <p:cNvPr id="6" name="文本框 5"/>
          <p:cNvSpPr txBox="1"/>
          <p:nvPr/>
        </p:nvSpPr>
        <p:spPr>
          <a:xfrm>
            <a:off x="358140" y="0"/>
            <a:ext cx="10655935" cy="583565"/>
          </a:xfrm>
          <a:prstGeom prst="rect">
            <a:avLst/>
          </a:prstGeom>
          <a:noFill/>
        </p:spPr>
        <p:txBody>
          <a:bodyPr wrap="square" rtlCol="0">
            <a:spAutoFit/>
          </a:bodyPr>
          <a:lstStyle/>
          <a:p>
            <a:pPr algn="l">
              <a:buClrTx/>
              <a:buSzTx/>
              <a:buFontTx/>
            </a:pPr>
            <a:r>
              <a:rPr lang="en-US" altLang="zh-CN" sz="3200" b="1"/>
              <a:t>2.2 - Removing Host Reads with Bowtie2 and SAMtools</a:t>
            </a:r>
          </a:p>
        </p:txBody>
      </p:sp>
      <p:sp>
        <p:nvSpPr>
          <p:cNvPr id="2" name="矩形 1"/>
          <p:cNvSpPr/>
          <p:nvPr/>
        </p:nvSpPr>
        <p:spPr>
          <a:xfrm>
            <a:off x="381000" y="3429000"/>
            <a:ext cx="7261860" cy="4902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390525" y="4046220"/>
            <a:ext cx="7252335" cy="72898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390525" y="4970780"/>
            <a:ext cx="7252335" cy="128524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nvSpPr>
        <p:spPr>
          <a:xfrm>
            <a:off x="358140" y="6367780"/>
            <a:ext cx="7284720" cy="26606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73660" y="3508375"/>
            <a:ext cx="224155" cy="311785"/>
          </a:xfrm>
          <a:prstGeom prst="rect">
            <a:avLst/>
          </a:prstGeom>
          <a:noFill/>
        </p:spPr>
        <p:txBody>
          <a:bodyPr wrap="square" rtlCol="0">
            <a:noAutofit/>
          </a:bodyPr>
          <a:lstStyle/>
          <a:p>
            <a:r>
              <a:rPr lang="en-US" altLang="zh-CN"/>
              <a:t>1</a:t>
            </a:r>
          </a:p>
        </p:txBody>
      </p:sp>
      <p:sp>
        <p:nvSpPr>
          <p:cNvPr id="12" name="文本框 11"/>
          <p:cNvSpPr txBox="1"/>
          <p:nvPr/>
        </p:nvSpPr>
        <p:spPr>
          <a:xfrm>
            <a:off x="73660" y="4181475"/>
            <a:ext cx="224155" cy="311785"/>
          </a:xfrm>
          <a:prstGeom prst="rect">
            <a:avLst/>
          </a:prstGeom>
          <a:noFill/>
        </p:spPr>
        <p:txBody>
          <a:bodyPr wrap="square" rtlCol="0">
            <a:noAutofit/>
          </a:bodyPr>
          <a:lstStyle/>
          <a:p>
            <a:r>
              <a:rPr lang="en-US" altLang="zh-CN"/>
              <a:t>2</a:t>
            </a:r>
          </a:p>
        </p:txBody>
      </p:sp>
      <p:sp>
        <p:nvSpPr>
          <p:cNvPr id="13" name="文本框 12"/>
          <p:cNvSpPr txBox="1"/>
          <p:nvPr/>
        </p:nvSpPr>
        <p:spPr>
          <a:xfrm>
            <a:off x="32385" y="5092700"/>
            <a:ext cx="539750" cy="675640"/>
          </a:xfrm>
          <a:prstGeom prst="rect">
            <a:avLst/>
          </a:prstGeom>
          <a:noFill/>
        </p:spPr>
        <p:txBody>
          <a:bodyPr wrap="square" rtlCol="0">
            <a:noAutofit/>
          </a:bodyPr>
          <a:lstStyle/>
          <a:p>
            <a:r>
              <a:rPr lang="en-US" altLang="zh-CN"/>
              <a:t>3</a:t>
            </a:r>
          </a:p>
          <a:p>
            <a:endParaRPr lang="en-US" altLang="zh-CN"/>
          </a:p>
          <a:p>
            <a:r>
              <a:rPr lang="en-US" altLang="zh-CN"/>
              <a:t>4</a:t>
            </a:r>
          </a:p>
        </p:txBody>
      </p:sp>
      <p:sp>
        <p:nvSpPr>
          <p:cNvPr id="14" name="文本框 13"/>
          <p:cNvSpPr txBox="1"/>
          <p:nvPr/>
        </p:nvSpPr>
        <p:spPr>
          <a:xfrm>
            <a:off x="32385" y="6256020"/>
            <a:ext cx="358140" cy="339725"/>
          </a:xfrm>
          <a:prstGeom prst="rect">
            <a:avLst/>
          </a:prstGeom>
          <a:noFill/>
        </p:spPr>
        <p:txBody>
          <a:bodyPr wrap="square" rtlCol="0">
            <a:noAutofit/>
          </a:bodyPr>
          <a:lstStyle/>
          <a:p>
            <a:r>
              <a:rPr lang="en-US" altLang="zh-CN"/>
              <a:t>5</a:t>
            </a:r>
          </a:p>
        </p:txBody>
      </p:sp>
      <p:sp>
        <p:nvSpPr>
          <p:cNvPr id="15" name="文本框 14"/>
          <p:cNvSpPr txBox="1"/>
          <p:nvPr/>
        </p:nvSpPr>
        <p:spPr>
          <a:xfrm>
            <a:off x="5854065" y="942340"/>
            <a:ext cx="1353820" cy="368300"/>
          </a:xfrm>
          <a:prstGeom prst="rect">
            <a:avLst/>
          </a:prstGeom>
          <a:noFill/>
        </p:spPr>
        <p:txBody>
          <a:bodyPr wrap="square" rtlCol="0">
            <a:spAutoFit/>
          </a:bodyPr>
          <a:lstStyle/>
          <a:p>
            <a:r>
              <a:rPr lang="en-US" altLang="zh-CN">
                <a:highlight>
                  <a:srgbClr val="FFFF00"/>
                </a:highlight>
              </a:rPr>
              <a:t>~45 mins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19010" y="1224280"/>
            <a:ext cx="4461510" cy="2553335"/>
          </a:xfrm>
          <a:prstGeom prst="rect">
            <a:avLst/>
          </a:prstGeom>
          <a:noFill/>
        </p:spPr>
        <p:txBody>
          <a:bodyPr wrap="square">
            <a:spAutoFit/>
          </a:bodyPr>
          <a:lstStyle/>
          <a:p>
            <a:pPr marL="285750" indent="-285750">
              <a:buFont typeface="Arial" panose="020B0604020202020204" pitchFamily="34" charset="0"/>
              <a:buChar char="•"/>
            </a:pPr>
            <a:r>
              <a:rPr kumimoji="1" lang="en-US" altLang="zh-CN" sz="2000" dirty="0">
                <a:ea typeface="等线" panose="02010600030101010101" charset="-122"/>
                <a:cs typeface="+mn-lt"/>
              </a:rPr>
              <a:t>SAM</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means</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“Sequence</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Alignment/Map</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format”.</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It</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is</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the</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result</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of</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alignment</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from</a:t>
            </a:r>
            <a:r>
              <a:rPr kumimoji="1" lang="zh-CN" altLang="en-US" sz="2000" dirty="0">
                <a:ea typeface="等线" panose="02010600030101010101" charset="-122"/>
                <a:cs typeface="+mn-lt"/>
              </a:rPr>
              <a:t> </a:t>
            </a:r>
            <a:r>
              <a:rPr kumimoji="1" lang="en-US" altLang="zh-CN" sz="2000" dirty="0" err="1">
                <a:ea typeface="等线" panose="02010600030101010101" charset="-122"/>
                <a:cs typeface="+mn-lt"/>
              </a:rPr>
              <a:t>fastq</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file.</a:t>
            </a:r>
          </a:p>
          <a:p>
            <a:pPr marL="285750" indent="-285750">
              <a:buFont typeface="Arial" panose="020B0604020202020204" pitchFamily="34" charset="0"/>
              <a:buChar char="•"/>
            </a:pPr>
            <a:endParaRPr kumimoji="1" lang="en-US" altLang="zh-CN" sz="2000" dirty="0">
              <a:ea typeface="等线" panose="02010600030101010101" charset="-122"/>
              <a:cs typeface="+mn-lt"/>
            </a:endParaRPr>
          </a:p>
          <a:p>
            <a:pPr marL="285750" indent="-285750">
              <a:buFont typeface="Arial" panose="020B0604020202020204" pitchFamily="34" charset="0"/>
              <a:buChar char="•"/>
            </a:pPr>
            <a:r>
              <a:rPr kumimoji="1" lang="en-US" altLang="zh-CN" sz="2000" dirty="0">
                <a:ea typeface="等线" panose="02010600030101010101" charset="-122"/>
                <a:cs typeface="+mn-lt"/>
              </a:rPr>
              <a:t>SAM</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file</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is</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really</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large.</a:t>
            </a:r>
          </a:p>
          <a:p>
            <a:pPr marL="285750" indent="-285750">
              <a:buFont typeface="Arial" panose="020B0604020202020204" pitchFamily="34" charset="0"/>
              <a:buChar char="•"/>
            </a:pPr>
            <a:endParaRPr kumimoji="1" lang="en-US" altLang="zh-CN" sz="2000" dirty="0">
              <a:ea typeface="等线" panose="02010600030101010101" charset="-122"/>
              <a:cs typeface="+mn-lt"/>
            </a:endParaRPr>
          </a:p>
          <a:p>
            <a:pPr marL="285750" indent="-285750">
              <a:buFont typeface="Arial" panose="020B0604020202020204" pitchFamily="34" charset="0"/>
              <a:buChar char="•"/>
            </a:pPr>
            <a:r>
              <a:rPr kumimoji="1" lang="en-US" altLang="zh-CN" sz="2000" dirty="0">
                <a:ea typeface="等线" panose="02010600030101010101" charset="-122"/>
                <a:cs typeface="+mn-lt"/>
              </a:rPr>
              <a:t>BAM</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is</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the</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compressed</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format</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of</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SAM,</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which</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is</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smaller</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and</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faster</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to</a:t>
            </a:r>
            <a:r>
              <a:rPr kumimoji="1" lang="zh-CN" altLang="en-US" sz="2000" dirty="0">
                <a:ea typeface="等线" panose="02010600030101010101" charset="-122"/>
                <a:cs typeface="+mn-lt"/>
              </a:rPr>
              <a:t> </a:t>
            </a:r>
            <a:r>
              <a:rPr kumimoji="1" lang="en-US" altLang="zh-CN" sz="2000" dirty="0">
                <a:ea typeface="等线" panose="02010600030101010101" charset="-122"/>
                <a:cs typeface="+mn-lt"/>
              </a:rPr>
              <a:t>view.</a:t>
            </a:r>
          </a:p>
        </p:txBody>
      </p:sp>
      <p:pic>
        <p:nvPicPr>
          <p:cNvPr id="5" name="图片 4"/>
          <p:cNvPicPr>
            <a:picLocks noChangeAspect="1"/>
          </p:cNvPicPr>
          <p:nvPr/>
        </p:nvPicPr>
        <p:blipFill>
          <a:blip r:embed="rId3"/>
          <a:stretch>
            <a:fillRect/>
          </a:stretch>
        </p:blipFill>
        <p:spPr>
          <a:xfrm>
            <a:off x="494030" y="987425"/>
            <a:ext cx="6825615" cy="5516880"/>
          </a:xfrm>
          <a:prstGeom prst="rect">
            <a:avLst/>
          </a:prstGeom>
        </p:spPr>
      </p:pic>
      <p:sp>
        <p:nvSpPr>
          <p:cNvPr id="2" name="文本框 1"/>
          <p:cNvSpPr txBox="1"/>
          <p:nvPr/>
        </p:nvSpPr>
        <p:spPr>
          <a:xfrm>
            <a:off x="358140" y="149860"/>
            <a:ext cx="10655935" cy="583565"/>
          </a:xfrm>
          <a:prstGeom prst="rect">
            <a:avLst/>
          </a:prstGeom>
          <a:noFill/>
        </p:spPr>
        <p:txBody>
          <a:bodyPr wrap="square" rtlCol="0">
            <a:spAutoFit/>
          </a:bodyPr>
          <a:lstStyle/>
          <a:p>
            <a:pPr algn="l">
              <a:buClrTx/>
              <a:buSzTx/>
              <a:buFontTx/>
            </a:pPr>
            <a:r>
              <a:rPr lang="en-US" altLang="zh-CN" sz="3200" b="1"/>
              <a:t>2.2 - Removing Host Reads with Bowtie2 and SAMtools</a:t>
            </a:r>
          </a:p>
        </p:txBody>
      </p:sp>
      <p:sp>
        <p:nvSpPr>
          <p:cNvPr id="12" name="矩形 11"/>
          <p:cNvSpPr/>
          <p:nvPr/>
        </p:nvSpPr>
        <p:spPr>
          <a:xfrm>
            <a:off x="3645535" y="4853305"/>
            <a:ext cx="311150" cy="358140"/>
          </a:xfrm>
          <a:prstGeom prst="rect">
            <a:avLst/>
          </a:prstGeom>
          <a:noFill/>
          <a:ln w="381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5426710" y="4853940"/>
            <a:ext cx="408305" cy="356870"/>
          </a:xfrm>
          <a:prstGeom prst="rect">
            <a:avLst/>
          </a:prstGeom>
          <a:noFill/>
          <a:ln w="381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77418" y="1270934"/>
            <a:ext cx="3197157" cy="3415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457200" indent="-457200">
              <a:buFont typeface="Arial" panose="020B0604020202020204"/>
              <a:buChar char="•"/>
            </a:pPr>
            <a:r>
              <a:rPr lang="en-US" altLang="zh-CN" sz="2400" dirty="0">
                <a:ea typeface="等线" panose="02010600030101010101" charset="-122"/>
              </a:rPr>
              <a:t>F</a:t>
            </a:r>
            <a:r>
              <a:rPr lang="zh-CN" sz="2400" dirty="0">
                <a:ea typeface="等线" panose="02010600030101010101" charset="-122"/>
              </a:rPr>
              <a:t>in</a:t>
            </a:r>
            <a:r>
              <a:rPr lang="en-US" altLang="zh-CN" sz="2400" dirty="0">
                <a:ea typeface="等线" panose="02010600030101010101" charset="-122"/>
              </a:rPr>
              <a:t>ally you will get two </a:t>
            </a:r>
            <a:r>
              <a:rPr lang="en-US" altLang="zh-CN" sz="2400" dirty="0" err="1">
                <a:ea typeface="等线" panose="02010600030101010101" charset="-122"/>
              </a:rPr>
              <a:t>fastq</a:t>
            </a:r>
            <a:r>
              <a:rPr lang="en-US" altLang="zh-CN" sz="2400" dirty="0">
                <a:ea typeface="等线" panose="02010600030101010101" charset="-122"/>
              </a:rPr>
              <a:t> files. </a:t>
            </a:r>
            <a:endParaRPr lang="zh-CN" altLang="en-US" sz="2400" dirty="0">
              <a:ea typeface="等线" panose="02010600030101010101" charset="-122"/>
              <a:cs typeface="Calibri" panose="020F0502020204030204"/>
            </a:endParaRPr>
          </a:p>
          <a:p>
            <a:pPr marL="457200" indent="-457200">
              <a:buFont typeface="Arial" panose="020B0604020202020204"/>
              <a:buChar char="•"/>
            </a:pPr>
            <a:endParaRPr lang="en-US" altLang="zh-CN" sz="2400" dirty="0">
              <a:ea typeface="等线" panose="02010600030101010101" charset="-122"/>
            </a:endParaRPr>
          </a:p>
          <a:p>
            <a:pPr marL="457200" indent="-457200">
              <a:buFont typeface="Arial" panose="020B0604020202020204"/>
              <a:buChar char="•"/>
            </a:pPr>
            <a:endParaRPr lang="en-US" altLang="zh-CN" sz="2400" dirty="0">
              <a:ea typeface="等线" panose="02010600030101010101" charset="-122"/>
            </a:endParaRPr>
          </a:p>
          <a:p>
            <a:pPr marL="457200" indent="-457200">
              <a:buFont typeface="Arial" panose="020B0604020202020204"/>
              <a:buChar char="•"/>
            </a:pPr>
            <a:r>
              <a:rPr lang="en-US" altLang="zh-CN" sz="2400" dirty="0">
                <a:ea typeface="等线" panose="02010600030101010101" charset="-122"/>
              </a:rPr>
              <a:t>Those are unmapped to the host, i.e., de-contaminated read file.</a:t>
            </a:r>
            <a:endParaRPr lang="en-US" altLang="zh-CN" sz="2400" dirty="0">
              <a:ea typeface="等线" panose="02010600030101010101" charset="-122"/>
              <a:cs typeface="Calibri" panose="020F0502020204030204"/>
            </a:endParaRPr>
          </a:p>
        </p:txBody>
      </p:sp>
      <p:grpSp>
        <p:nvGrpSpPr>
          <p:cNvPr id="9" name="组合 8"/>
          <p:cNvGrpSpPr/>
          <p:nvPr/>
        </p:nvGrpSpPr>
        <p:grpSpPr>
          <a:xfrm>
            <a:off x="426720" y="1270635"/>
            <a:ext cx="8208010" cy="4220210"/>
            <a:chOff x="672" y="2001"/>
            <a:chExt cx="12926" cy="6646"/>
          </a:xfrm>
        </p:grpSpPr>
        <p:pic>
          <p:nvPicPr>
            <p:cNvPr id="4" name="图片 3"/>
            <p:cNvPicPr>
              <a:picLocks noChangeAspect="1"/>
            </p:cNvPicPr>
            <p:nvPr/>
          </p:nvPicPr>
          <p:blipFill>
            <a:blip r:embed="rId2"/>
            <a:stretch>
              <a:fillRect/>
            </a:stretch>
          </p:blipFill>
          <p:spPr>
            <a:xfrm>
              <a:off x="672" y="2001"/>
              <a:ext cx="12927" cy="6646"/>
            </a:xfrm>
            <a:prstGeom prst="rect">
              <a:avLst/>
            </a:prstGeom>
          </p:spPr>
        </p:pic>
        <p:sp>
          <p:nvSpPr>
            <p:cNvPr id="12" name="矩形 11"/>
            <p:cNvSpPr/>
            <p:nvPr/>
          </p:nvSpPr>
          <p:spPr>
            <a:xfrm>
              <a:off x="8471" y="7615"/>
              <a:ext cx="2543" cy="727"/>
            </a:xfrm>
            <a:prstGeom prst="rect">
              <a:avLst/>
            </a:prstGeom>
            <a:noFill/>
            <a:ln w="381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5" name="文本框 4"/>
          <p:cNvSpPr txBox="1"/>
          <p:nvPr/>
        </p:nvSpPr>
        <p:spPr>
          <a:xfrm>
            <a:off x="358140" y="149860"/>
            <a:ext cx="10655935" cy="583565"/>
          </a:xfrm>
          <a:prstGeom prst="rect">
            <a:avLst/>
          </a:prstGeom>
          <a:noFill/>
        </p:spPr>
        <p:txBody>
          <a:bodyPr wrap="square" rtlCol="0">
            <a:spAutoFit/>
          </a:bodyPr>
          <a:lstStyle/>
          <a:p>
            <a:pPr algn="l">
              <a:buClrTx/>
              <a:buSzTx/>
              <a:buFontTx/>
            </a:pPr>
            <a:r>
              <a:rPr lang="en-US" altLang="zh-CN" sz="3200" b="1"/>
              <a:t>2.2 - Removing Host Reads with Bowtie2 and SAMtools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89255" y="962025"/>
            <a:ext cx="11539220" cy="5262245"/>
          </a:xfrm>
          <a:prstGeom prst="rect">
            <a:avLst/>
          </a:prstGeom>
          <a:noFill/>
          <a:ln>
            <a:noFill/>
          </a:ln>
        </p:spPr>
        <p:txBody>
          <a:bodyPr wrap="square" lIns="91440" tIns="45720" rIns="91440" bIns="45720" rtlCol="0" anchor="t">
            <a:spAutoFit/>
          </a:bodyPr>
          <a:lstStyle/>
          <a:p>
            <a:pPr marL="285750" indent="-285750">
              <a:buFont typeface="Arial" panose="020B0604020202020204" pitchFamily="34" charset="0"/>
              <a:buChar char="•"/>
            </a:pPr>
            <a:r>
              <a:rPr lang="en-US" altLang="zh-CN" sz="2400">
                <a:solidFill>
                  <a:schemeClr val="tx1">
                    <a:lumMod val="50000"/>
                    <a:lumOff val="50000"/>
                  </a:schemeClr>
                </a:solidFill>
                <a:ea typeface="等线" panose="02010600030101010101" charset="-122"/>
                <a:cs typeface="Calibri" panose="020F0502020204030204"/>
              </a:rPr>
              <a:t>Data Preparation: Collect microbiome data (algae and bacteria) for sequencing.</a:t>
            </a:r>
          </a:p>
          <a:p>
            <a:pPr marL="285750" indent="-285750">
              <a:buFont typeface="Arial" panose="020B0604020202020204" pitchFamily="34" charset="0"/>
              <a:buChar char="•"/>
            </a:pPr>
            <a:endParaRPr lang="en-US" altLang="zh-CN" sz="2400">
              <a:solidFill>
                <a:schemeClr val="tx1">
                  <a:lumMod val="50000"/>
                  <a:lumOff val="50000"/>
                </a:schemeClr>
              </a:solidFill>
              <a:ea typeface="等线" panose="02010600030101010101" charset="-122"/>
              <a:cs typeface="Calibri" panose="020F0502020204030204"/>
            </a:endParaRPr>
          </a:p>
          <a:p>
            <a:pPr marL="285750" indent="-285750">
              <a:buFont typeface="Arial" panose="020B0604020202020204" pitchFamily="34" charset="0"/>
              <a:buChar char="•"/>
            </a:pPr>
            <a:r>
              <a:rPr lang="en-US" altLang="zh-CN" sz="2400">
                <a:solidFill>
                  <a:schemeClr val="tx1">
                    <a:lumMod val="50000"/>
                    <a:lumOff val="50000"/>
                  </a:schemeClr>
                </a:solidFill>
                <a:ea typeface="等线" panose="02010600030101010101" charset="-122"/>
                <a:cs typeface="Calibri" panose="020F0502020204030204"/>
              </a:rPr>
              <a:t>Sequencing: Generate raw reads using Illumina sequencing.</a:t>
            </a:r>
          </a:p>
          <a:p>
            <a:pPr marL="285750" indent="-285750">
              <a:buFont typeface="Arial" panose="020B0604020202020204" pitchFamily="34" charset="0"/>
              <a:buChar char="•"/>
            </a:pPr>
            <a:endParaRPr lang="en-US" altLang="zh-CN" sz="2400">
              <a:solidFill>
                <a:schemeClr val="tx1">
                  <a:lumMod val="50000"/>
                  <a:lumOff val="50000"/>
                </a:schemeClr>
              </a:solidFill>
              <a:ea typeface="等线" panose="02010600030101010101" charset="-122"/>
              <a:cs typeface="Calibri" panose="020F0502020204030204"/>
            </a:endParaRPr>
          </a:p>
          <a:p>
            <a:pPr marL="285750" indent="-285750">
              <a:buFont typeface="Arial" panose="020B0604020202020204" pitchFamily="34" charset="0"/>
              <a:buChar char="•"/>
            </a:pPr>
            <a:r>
              <a:rPr lang="en-US" altLang="zh-CN" sz="2400" b="1">
                <a:solidFill>
                  <a:srgbClr val="C00000"/>
                </a:solidFill>
                <a:ea typeface="等线" panose="02010600030101010101" charset="-122"/>
                <a:cs typeface="Calibri" panose="020F0502020204030204"/>
              </a:rPr>
              <a:t>Quality Control:</a:t>
            </a:r>
            <a:r>
              <a:rPr lang="en-US" altLang="zh-CN" sz="2400">
                <a:ea typeface="等线" panose="02010600030101010101" charset="-122"/>
                <a:cs typeface="Calibri" panose="020F0502020204030204"/>
              </a:rPr>
              <a:t> Use tools like FastQC to evaluate raw read quality.</a:t>
            </a:r>
          </a:p>
          <a:p>
            <a:pPr marL="285750" indent="-285750">
              <a:buFont typeface="Arial" panose="020B0604020202020204" pitchFamily="34" charset="0"/>
              <a:buChar char="•"/>
            </a:pPr>
            <a:endParaRPr lang="en-US" altLang="zh-CN" sz="2400">
              <a:ea typeface="等线" panose="02010600030101010101" charset="-122"/>
              <a:cs typeface="Calibri" panose="020F0502020204030204"/>
            </a:endParaRPr>
          </a:p>
          <a:p>
            <a:pPr marL="285750" indent="-285750">
              <a:buFont typeface="Arial" panose="020B0604020202020204" pitchFamily="34" charset="0"/>
              <a:buChar char="•"/>
            </a:pPr>
            <a:r>
              <a:rPr lang="en-US" altLang="zh-CN" sz="2400" b="1">
                <a:solidFill>
                  <a:srgbClr val="C00000"/>
                </a:solidFill>
                <a:ea typeface="等线" panose="02010600030101010101" charset="-122"/>
                <a:cs typeface="Calibri" panose="020F0502020204030204"/>
              </a:rPr>
              <a:t>Trimming:</a:t>
            </a:r>
            <a:r>
              <a:rPr lang="en-US" altLang="zh-CN" sz="2400" b="1">
                <a:ea typeface="等线" panose="02010600030101010101" charset="-122"/>
                <a:cs typeface="Calibri" panose="020F0502020204030204"/>
              </a:rPr>
              <a:t> </a:t>
            </a:r>
            <a:r>
              <a:rPr lang="en-US" altLang="zh-CN" sz="2400">
                <a:ea typeface="等线" panose="02010600030101010101" charset="-122"/>
                <a:cs typeface="Calibri" panose="020F0502020204030204"/>
              </a:rPr>
              <a:t>Remove low-quality reads and adapter sequences using Trim Galore or similar tools.</a:t>
            </a:r>
          </a:p>
          <a:p>
            <a:pPr marL="285750" indent="-285750">
              <a:buFont typeface="Arial" panose="020B0604020202020204" pitchFamily="34" charset="0"/>
              <a:buChar char="•"/>
            </a:pPr>
            <a:endParaRPr lang="en-US" altLang="zh-CN" sz="2400">
              <a:ea typeface="等线" panose="02010600030101010101" charset="-122"/>
              <a:cs typeface="Calibri" panose="020F0502020204030204"/>
            </a:endParaRPr>
          </a:p>
          <a:p>
            <a:pPr marL="285750" indent="-285750">
              <a:buFont typeface="Arial" panose="020B0604020202020204" pitchFamily="34" charset="0"/>
              <a:buChar char="•"/>
            </a:pPr>
            <a:r>
              <a:rPr lang="en-US" altLang="zh-CN" sz="2400" b="1">
                <a:solidFill>
                  <a:srgbClr val="C00000"/>
                </a:solidFill>
                <a:ea typeface="等线" panose="02010600030101010101" charset="-122"/>
                <a:cs typeface="Calibri" panose="020F0502020204030204"/>
              </a:rPr>
              <a:t>Post-Trimming QC:</a:t>
            </a:r>
            <a:r>
              <a:rPr lang="en-US" altLang="zh-CN" sz="2400">
                <a:solidFill>
                  <a:srgbClr val="C00000"/>
                </a:solidFill>
                <a:ea typeface="等线" panose="02010600030101010101" charset="-122"/>
                <a:cs typeface="Calibri" panose="020F0502020204030204"/>
              </a:rPr>
              <a:t> </a:t>
            </a:r>
            <a:r>
              <a:rPr lang="en-US" altLang="zh-CN" sz="2400">
                <a:ea typeface="等线" panose="02010600030101010101" charset="-122"/>
                <a:cs typeface="Calibri" panose="020F0502020204030204"/>
              </a:rPr>
              <a:t>Perform quality control on trimmed reads to ensure data quality.</a:t>
            </a:r>
          </a:p>
          <a:p>
            <a:pPr marL="285750" indent="-285750">
              <a:buFont typeface="Arial" panose="020B0604020202020204" pitchFamily="34" charset="0"/>
              <a:buChar char="•"/>
            </a:pPr>
            <a:endParaRPr lang="en-US" altLang="zh-CN" sz="2400">
              <a:solidFill>
                <a:srgbClr val="C00000"/>
              </a:solidFill>
              <a:ea typeface="等线" panose="02010600030101010101" charset="-122"/>
              <a:cs typeface="Calibri" panose="020F0502020204030204"/>
            </a:endParaRPr>
          </a:p>
          <a:p>
            <a:pPr marL="285750" indent="-285750">
              <a:buFont typeface="Arial" panose="020B0604020202020204" pitchFamily="34" charset="0"/>
              <a:buChar char="•"/>
            </a:pPr>
            <a:r>
              <a:rPr lang="en-US" altLang="zh-CN" sz="2400" b="1">
                <a:solidFill>
                  <a:srgbClr val="C00000"/>
                </a:solidFill>
                <a:ea typeface="等线" panose="02010600030101010101" charset="-122"/>
                <a:cs typeface="Calibri" panose="020F0502020204030204"/>
              </a:rPr>
              <a:t>Host Read Removal:</a:t>
            </a:r>
            <a:r>
              <a:rPr lang="en-US" altLang="zh-CN" sz="2400">
                <a:ea typeface="等线" panose="02010600030101010101" charset="-122"/>
                <a:cs typeface="Calibri" panose="020F0502020204030204"/>
              </a:rPr>
              <a:t> Filter out host reads (e.g., algal DNA) using Bowtie2 and SAMtools.</a:t>
            </a:r>
          </a:p>
          <a:p>
            <a:pPr marL="285750" indent="-285750">
              <a:buFont typeface="Arial" panose="020B0604020202020204" pitchFamily="34" charset="0"/>
              <a:buChar char="•"/>
            </a:pPr>
            <a:endParaRPr lang="en-US" altLang="zh-CN" sz="2400">
              <a:ea typeface="等线" panose="02010600030101010101" charset="-122"/>
              <a:cs typeface="Calibri" panose="020F0502020204030204"/>
            </a:endParaRPr>
          </a:p>
          <a:p>
            <a:pPr marL="285750" indent="-285750">
              <a:buFont typeface="Arial" panose="020B0604020202020204" pitchFamily="34" charset="0"/>
              <a:buChar char="•"/>
            </a:pPr>
            <a:r>
              <a:rPr lang="en-US" altLang="zh-CN" sz="2400" b="1">
                <a:solidFill>
                  <a:srgbClr val="C00000"/>
                </a:solidFill>
                <a:ea typeface="等线" panose="02010600030101010101" charset="-122"/>
                <a:cs typeface="Calibri" panose="020F0502020204030204"/>
              </a:rPr>
              <a:t>Final Data:</a:t>
            </a:r>
            <a:r>
              <a:rPr lang="en-US" altLang="zh-CN" sz="2400">
                <a:solidFill>
                  <a:srgbClr val="C00000"/>
                </a:solidFill>
                <a:ea typeface="等线" panose="02010600030101010101" charset="-122"/>
                <a:cs typeface="Calibri" panose="020F0502020204030204"/>
              </a:rPr>
              <a:t> </a:t>
            </a:r>
            <a:r>
              <a:rPr lang="en-US" altLang="zh-CN" sz="2400">
                <a:ea typeface="等线" panose="02010600030101010101" charset="-122"/>
                <a:cs typeface="Calibri" panose="020F0502020204030204"/>
              </a:rPr>
              <a:t>Retain high-quality bacterial and fungal reads for downstream analysis.</a:t>
            </a:r>
          </a:p>
        </p:txBody>
      </p:sp>
      <p:sp>
        <p:nvSpPr>
          <p:cNvPr id="2" name="Title 1"/>
          <p:cNvSpPr>
            <a:spLocks noGrp="1"/>
          </p:cNvSpPr>
          <p:nvPr>
            <p:ph type="title"/>
          </p:nvPr>
        </p:nvSpPr>
        <p:spPr>
          <a:xfrm>
            <a:off x="925830" y="113665"/>
            <a:ext cx="10191115" cy="848360"/>
          </a:xfrm>
        </p:spPr>
        <p:txBody>
          <a:bodyPr>
            <a:normAutofit fontScale="90000"/>
          </a:bodyPr>
          <a:lstStyle/>
          <a:p>
            <a:pPr algn="ctr">
              <a:lnSpc>
                <a:spcPct val="150000"/>
              </a:lnSpc>
              <a:buClrTx/>
              <a:buSzTx/>
              <a:buFontTx/>
            </a:pPr>
            <a:r>
              <a:rPr lang="en-US" altLang="zh-CN" sz="4800" b="1">
                <a:ea typeface="等线" panose="02010600030101010101" charset="-122"/>
                <a:cs typeface="+mj-lt"/>
              </a:rPr>
              <a:t>Summary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425" y="0"/>
            <a:ext cx="12093575" cy="965200"/>
          </a:xfrm>
          <a:prstGeom prst="rect">
            <a:avLst/>
          </a:prstGeom>
          <a:noFill/>
        </p:spPr>
        <p:txBody>
          <a:bodyPr wrap="square" lIns="91440" tIns="45720" rIns="91440" bIns="45720" rtlCol="0" anchor="t">
            <a:noAutofit/>
          </a:bodyPr>
          <a:lstStyle/>
          <a:p>
            <a:pPr>
              <a:lnSpc>
                <a:spcPct val="150000"/>
              </a:lnSpc>
            </a:pPr>
            <a:r>
              <a:rPr lang="en-US" altLang="zh-CN" sz="2800" b="1">
                <a:ea typeface="等线" panose="02010600030101010101" charset="-122"/>
              </a:rPr>
              <a:t>Workflow for Microbiome Data Analysis of </a:t>
            </a:r>
            <a:r>
              <a:rPr lang="en-US" altLang="zh-CN" sz="2800" b="1" i="1" err="1">
                <a:ea typeface="等线" panose="02010600030101010101" charset="-122"/>
                <a:sym typeface="+mn-ea"/>
              </a:rPr>
              <a:t>Zygnema</a:t>
            </a:r>
            <a:r>
              <a:rPr lang="en-US" altLang="zh-CN" sz="2800" b="1" i="1">
                <a:ea typeface="等线" panose="02010600030101010101" charset="-122"/>
                <a:sym typeface="+mn-ea"/>
              </a:rPr>
              <a:t> </a:t>
            </a:r>
            <a:r>
              <a:rPr lang="en-US" altLang="zh-CN" sz="2800" b="1" i="1" err="1">
                <a:ea typeface="等线" panose="02010600030101010101" charset="-122"/>
                <a:sym typeface="+mn-ea"/>
              </a:rPr>
              <a:t>circumcarinatum</a:t>
            </a:r>
            <a:r>
              <a:rPr lang="en-US" altLang="zh-CN" sz="2800" b="1" i="1">
                <a:ea typeface="等线" panose="02010600030101010101" charset="-122"/>
                <a:sym typeface="+mn-ea"/>
              </a:rPr>
              <a:t> </a:t>
            </a:r>
            <a:r>
              <a:rPr lang="en-US" altLang="zh-CN" sz="2800" b="1">
                <a:ea typeface="等线" panose="02010600030101010101" charset="-122"/>
                <a:sym typeface="+mn-ea"/>
              </a:rPr>
              <a:t>MZCH241</a:t>
            </a:r>
            <a:endParaRPr lang="en-US" altLang="zh-CN" sz="2800" b="1">
              <a:ea typeface="等线" panose="02010600030101010101" charset="-122"/>
            </a:endParaRPr>
          </a:p>
          <a:p>
            <a:pPr>
              <a:lnSpc>
                <a:spcPct val="150000"/>
              </a:lnSpc>
            </a:pPr>
            <a:endParaRPr lang="en-US" altLang="zh-CN" sz="2800" b="1">
              <a:ea typeface="等线" panose="02010600030101010101" charset="-122"/>
            </a:endParaRPr>
          </a:p>
        </p:txBody>
      </p:sp>
      <p:sp>
        <p:nvSpPr>
          <p:cNvPr id="14" name="矩形: 圆角 13"/>
          <p:cNvSpPr/>
          <p:nvPr/>
        </p:nvSpPr>
        <p:spPr>
          <a:xfrm>
            <a:off x="2443480" y="1176655"/>
            <a:ext cx="4306570" cy="669290"/>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rPr>
              <a:t>MZCH241 microbiome (Algae &amp; bacteria)</a:t>
            </a:r>
          </a:p>
        </p:txBody>
      </p:sp>
      <p:cxnSp>
        <p:nvCxnSpPr>
          <p:cNvPr id="10" name="直接连接符 67"/>
          <p:cNvCxnSpPr/>
          <p:nvPr/>
        </p:nvCxnSpPr>
        <p:spPr>
          <a:xfrm>
            <a:off x="4511068" y="2003833"/>
            <a:ext cx="0" cy="499745"/>
          </a:xfrm>
          <a:prstGeom prst="line">
            <a:avLst/>
          </a:prstGeom>
          <a:ln w="57150">
            <a:solidFill>
              <a:srgbClr val="F5BB00"/>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0" name="矩形: 圆角 13"/>
          <p:cNvSpPr/>
          <p:nvPr/>
        </p:nvSpPr>
        <p:spPr>
          <a:xfrm>
            <a:off x="2510155" y="2661920"/>
            <a:ext cx="4239895" cy="688975"/>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rPr>
              <a:t>Illumina sequencing of the MZCH241</a:t>
            </a:r>
          </a:p>
          <a:p>
            <a:pPr algn="ctr"/>
            <a:r>
              <a:rPr lang="en-US" sz="1600" b="1">
                <a:solidFill>
                  <a:schemeClr val="bg1"/>
                </a:solidFill>
                <a:latin typeface="Arial" panose="020B0604020202020204" pitchFamily="34" charset="0"/>
                <a:cs typeface="Arial" panose="020B0604020202020204" pitchFamily="34" charset="0"/>
              </a:rPr>
              <a:t>Total reads</a:t>
            </a:r>
          </a:p>
        </p:txBody>
      </p:sp>
      <p:sp>
        <p:nvSpPr>
          <p:cNvPr id="21" name="矩形: 圆角 13"/>
          <p:cNvSpPr/>
          <p:nvPr/>
        </p:nvSpPr>
        <p:spPr>
          <a:xfrm>
            <a:off x="3178810" y="4257040"/>
            <a:ext cx="2835275" cy="669290"/>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rPr>
              <a:t>Bacteria fungi reads</a:t>
            </a:r>
          </a:p>
        </p:txBody>
      </p:sp>
      <p:cxnSp>
        <p:nvCxnSpPr>
          <p:cNvPr id="22" name="直接连接符 67"/>
          <p:cNvCxnSpPr/>
          <p:nvPr/>
        </p:nvCxnSpPr>
        <p:spPr>
          <a:xfrm>
            <a:off x="4511068" y="3553868"/>
            <a:ext cx="0" cy="499745"/>
          </a:xfrm>
          <a:prstGeom prst="line">
            <a:avLst/>
          </a:prstGeom>
          <a:ln w="57150">
            <a:solidFill>
              <a:srgbClr val="F5BB00"/>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8" name="文本框 27"/>
          <p:cNvSpPr txBox="1"/>
          <p:nvPr/>
        </p:nvSpPr>
        <p:spPr>
          <a:xfrm>
            <a:off x="179705" y="1249680"/>
            <a:ext cx="2263775" cy="614680"/>
          </a:xfrm>
          <a:prstGeom prst="rect">
            <a:avLst/>
          </a:prstGeom>
          <a:noFill/>
        </p:spPr>
        <p:txBody>
          <a:bodyPr wrap="square" rtlCol="0">
            <a:noAutofit/>
          </a:bodyPr>
          <a:lstStyle/>
          <a:p>
            <a:r>
              <a:rPr lang="en-US" altLang="zh-CN" sz="2000" b="1">
                <a:latin typeface="Calibri" panose="020F0502020204030204" charset="0"/>
                <a:ea typeface="等线 Light" panose="02010600030101010101" charset="-122"/>
                <a:cs typeface="Calibri" panose="020F0502020204030204" charset="0"/>
                <a:sym typeface="+mn-ea"/>
              </a:rPr>
              <a:t>Data</a:t>
            </a:r>
            <a:r>
              <a:rPr lang="zh-CN" altLang="en-US" sz="2000" b="1">
                <a:latin typeface="Calibri" panose="020F0502020204030204" charset="0"/>
                <a:ea typeface="等线 Light" panose="02010600030101010101" charset="-122"/>
                <a:cs typeface="Calibri" panose="020F0502020204030204" charset="0"/>
                <a:sym typeface="+mn-ea"/>
              </a:rPr>
              <a:t> </a:t>
            </a:r>
            <a:r>
              <a:rPr lang="en-US" altLang="zh-CN" sz="2000" b="1">
                <a:latin typeface="Calibri" panose="020F0502020204030204" charset="0"/>
                <a:ea typeface="等线 Light" panose="02010600030101010101" charset="-122"/>
                <a:cs typeface="Calibri" panose="020F0502020204030204" charset="0"/>
                <a:sym typeface="+mn-ea"/>
              </a:rPr>
              <a:t>preparation</a:t>
            </a:r>
            <a:endParaRPr lang="en-US">
              <a:ea typeface="等线 Light" panose="02010600030101010101" charset="-122"/>
            </a:endParaRPr>
          </a:p>
          <a:p>
            <a:endParaRPr lang="zh-CN" altLang="en-US"/>
          </a:p>
        </p:txBody>
      </p:sp>
      <p:sp>
        <p:nvSpPr>
          <p:cNvPr id="29" name="文本框 28"/>
          <p:cNvSpPr txBox="1"/>
          <p:nvPr/>
        </p:nvSpPr>
        <p:spPr>
          <a:xfrm>
            <a:off x="99060" y="2759710"/>
            <a:ext cx="2711450" cy="614680"/>
          </a:xfrm>
          <a:prstGeom prst="rect">
            <a:avLst/>
          </a:prstGeom>
          <a:noFill/>
        </p:spPr>
        <p:txBody>
          <a:bodyPr wrap="square" rtlCol="0">
            <a:noAutofit/>
          </a:bodyPr>
          <a:lstStyle/>
          <a:p>
            <a:r>
              <a:rPr lang="en-US" altLang="zh-CN" sz="2000" b="1">
                <a:latin typeface="Calibri" panose="020F0502020204030204" charset="0"/>
                <a:ea typeface="等线 Light" panose="02010600030101010101" charset="-122"/>
                <a:cs typeface="Calibri" panose="020F0502020204030204" charset="0"/>
                <a:sym typeface="+mn-ea"/>
              </a:rPr>
              <a:t>Data</a:t>
            </a:r>
            <a:r>
              <a:rPr lang="zh-CN" altLang="en-US" sz="2000" b="1">
                <a:latin typeface="Calibri" panose="020F0502020204030204" charset="0"/>
                <a:ea typeface="等线 Light" panose="02010600030101010101" charset="-122"/>
                <a:cs typeface="Calibri" panose="020F0502020204030204" charset="0"/>
                <a:sym typeface="+mn-ea"/>
              </a:rPr>
              <a:t> </a:t>
            </a:r>
            <a:r>
              <a:rPr lang="en-US" altLang="zh-CN" sz="2000" b="1">
                <a:latin typeface="Calibri" panose="020F0502020204030204" charset="0"/>
                <a:ea typeface="等线 Light" panose="02010600030101010101" charset="-122"/>
                <a:cs typeface="Calibri" panose="020F0502020204030204" charset="0"/>
                <a:sym typeface="+mn-ea"/>
              </a:rPr>
              <a:t>prepprocessing</a:t>
            </a:r>
            <a:endParaRPr lang="en-US">
              <a:ea typeface="等线 Light" panose="02010600030101010101" charset="-122"/>
            </a:endParaRPr>
          </a:p>
          <a:p>
            <a:endParaRPr lang="zh-CN" altLang="en-US"/>
          </a:p>
        </p:txBody>
      </p:sp>
      <p:sp>
        <p:nvSpPr>
          <p:cNvPr id="30" name="文本框 29"/>
          <p:cNvSpPr txBox="1"/>
          <p:nvPr/>
        </p:nvSpPr>
        <p:spPr>
          <a:xfrm>
            <a:off x="99060" y="4461510"/>
            <a:ext cx="2263775" cy="614680"/>
          </a:xfrm>
          <a:prstGeom prst="rect">
            <a:avLst/>
          </a:prstGeom>
          <a:noFill/>
        </p:spPr>
        <p:txBody>
          <a:bodyPr wrap="square" rtlCol="0">
            <a:noAutofit/>
          </a:bodyPr>
          <a:lstStyle/>
          <a:p>
            <a:r>
              <a:rPr lang="en-US" sz="2000" b="1">
                <a:latin typeface="Calibri" panose="020F0502020204030204" charset="0"/>
                <a:ea typeface="等线 Light" panose="02010600030101010101" charset="-122"/>
                <a:cs typeface="Calibri" panose="020F0502020204030204" charset="0"/>
                <a:sym typeface="+mn-ea"/>
              </a:rPr>
              <a:t>Remove host reads</a:t>
            </a:r>
            <a:endParaRPr lang="en-US"/>
          </a:p>
        </p:txBody>
      </p:sp>
      <p:pic>
        <p:nvPicPr>
          <p:cNvPr id="35" name="图片 34"/>
          <p:cNvPicPr/>
          <p:nvPr/>
        </p:nvPicPr>
        <p:blipFill>
          <a:blip r:embed="rId3"/>
          <a:stretch>
            <a:fillRect/>
          </a:stretch>
        </p:blipFill>
        <p:spPr>
          <a:xfrm>
            <a:off x="7743190" y="2971800"/>
            <a:ext cx="881380" cy="765175"/>
          </a:xfrm>
          <a:prstGeom prst="rect">
            <a:avLst/>
          </a:prstGeom>
        </p:spPr>
      </p:pic>
      <p:pic>
        <p:nvPicPr>
          <p:cNvPr id="3" name="图片 2"/>
          <p:cNvPicPr>
            <a:picLocks noChangeAspect="1"/>
          </p:cNvPicPr>
          <p:nvPr/>
        </p:nvPicPr>
        <p:blipFill>
          <a:blip r:embed="rId4"/>
          <a:stretch>
            <a:fillRect/>
          </a:stretch>
        </p:blipFill>
        <p:spPr>
          <a:xfrm>
            <a:off x="8781415" y="2971800"/>
            <a:ext cx="2165350" cy="594360"/>
          </a:xfrm>
          <a:prstGeom prst="rect">
            <a:avLst/>
          </a:prstGeom>
        </p:spPr>
      </p:pic>
      <p:pic>
        <p:nvPicPr>
          <p:cNvPr id="4" name="图片 3"/>
          <p:cNvPicPr>
            <a:picLocks noChangeAspect="1"/>
          </p:cNvPicPr>
          <p:nvPr/>
        </p:nvPicPr>
        <p:blipFill>
          <a:blip r:embed="rId5"/>
          <a:stretch>
            <a:fillRect/>
          </a:stretch>
        </p:blipFill>
        <p:spPr>
          <a:xfrm>
            <a:off x="8014335" y="927100"/>
            <a:ext cx="569595" cy="911860"/>
          </a:xfrm>
          <a:prstGeom prst="rect">
            <a:avLst/>
          </a:prstGeom>
        </p:spPr>
      </p:pic>
      <p:pic>
        <p:nvPicPr>
          <p:cNvPr id="5" name="图片 4"/>
          <p:cNvPicPr>
            <a:picLocks noChangeAspect="1"/>
          </p:cNvPicPr>
          <p:nvPr/>
        </p:nvPicPr>
        <p:blipFill>
          <a:blip r:embed="rId6"/>
          <a:stretch>
            <a:fillRect/>
          </a:stretch>
        </p:blipFill>
        <p:spPr>
          <a:xfrm>
            <a:off x="8977630" y="927100"/>
            <a:ext cx="1226820" cy="937260"/>
          </a:xfrm>
          <a:prstGeom prst="rect">
            <a:avLst/>
          </a:prstGeom>
        </p:spPr>
      </p:pic>
      <p:pic>
        <p:nvPicPr>
          <p:cNvPr id="6" name="图片 5"/>
          <p:cNvPicPr>
            <a:picLocks noChangeAspect="1"/>
          </p:cNvPicPr>
          <p:nvPr/>
        </p:nvPicPr>
        <p:blipFill>
          <a:blip r:embed="rId7"/>
          <a:stretch>
            <a:fillRect/>
          </a:stretch>
        </p:blipFill>
        <p:spPr>
          <a:xfrm>
            <a:off x="7634605" y="4236720"/>
            <a:ext cx="1146810" cy="440690"/>
          </a:xfrm>
          <a:prstGeom prst="rect">
            <a:avLst/>
          </a:prstGeom>
        </p:spPr>
      </p:pic>
      <p:pic>
        <p:nvPicPr>
          <p:cNvPr id="7" name="图片 6"/>
          <p:cNvPicPr>
            <a:picLocks noChangeAspect="1"/>
          </p:cNvPicPr>
          <p:nvPr/>
        </p:nvPicPr>
        <p:blipFill>
          <a:blip r:embed="rId8"/>
          <a:stretch>
            <a:fillRect/>
          </a:stretch>
        </p:blipFill>
        <p:spPr>
          <a:xfrm>
            <a:off x="9200515" y="4197350"/>
            <a:ext cx="1524000" cy="480060"/>
          </a:xfrm>
          <a:prstGeom prst="rect">
            <a:avLst/>
          </a:prstGeom>
        </p:spPr>
      </p:pic>
      <p:sp>
        <p:nvSpPr>
          <p:cNvPr id="8" name="矩形: 圆角 13"/>
          <p:cNvSpPr/>
          <p:nvPr/>
        </p:nvSpPr>
        <p:spPr>
          <a:xfrm>
            <a:off x="3542030" y="5697220"/>
            <a:ext cx="1938655" cy="591820"/>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rPr>
              <a:t>Assembly</a:t>
            </a:r>
          </a:p>
        </p:txBody>
      </p:sp>
      <p:sp>
        <p:nvSpPr>
          <p:cNvPr id="9" name="矩形: 圆角 13"/>
          <p:cNvSpPr/>
          <p:nvPr/>
        </p:nvSpPr>
        <p:spPr>
          <a:xfrm>
            <a:off x="6644005" y="5697220"/>
            <a:ext cx="1580515" cy="591820"/>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rPr>
              <a:t>Binning </a:t>
            </a:r>
          </a:p>
        </p:txBody>
      </p:sp>
      <p:sp>
        <p:nvSpPr>
          <p:cNvPr id="41" name="矩形: 圆角 13"/>
          <p:cNvSpPr/>
          <p:nvPr/>
        </p:nvSpPr>
        <p:spPr>
          <a:xfrm>
            <a:off x="9314180" y="5372100"/>
            <a:ext cx="2044700" cy="1200785"/>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sym typeface="+mn-ea"/>
              </a:rPr>
              <a:t>Taxonomy, </a:t>
            </a:r>
            <a:r>
              <a:rPr lang="en-US" sz="1600" b="1">
                <a:solidFill>
                  <a:schemeClr val="bg1"/>
                </a:solidFill>
                <a:latin typeface="Arial" panose="020B0604020202020204" pitchFamily="34" charset="0"/>
                <a:cs typeface="Arial" panose="020B0604020202020204" pitchFamily="34" charset="0"/>
              </a:rPr>
              <a:t>Gene prediction &amp; functional annotation</a:t>
            </a:r>
          </a:p>
        </p:txBody>
      </p:sp>
      <p:cxnSp>
        <p:nvCxnSpPr>
          <p:cNvPr id="11" name="直接连接符 67"/>
          <p:cNvCxnSpPr/>
          <p:nvPr/>
        </p:nvCxnSpPr>
        <p:spPr>
          <a:xfrm>
            <a:off x="4511068" y="4991508"/>
            <a:ext cx="0" cy="499745"/>
          </a:xfrm>
          <a:prstGeom prst="line">
            <a:avLst/>
          </a:prstGeom>
          <a:ln w="57150">
            <a:solidFill>
              <a:srgbClr val="F5BB00"/>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2" name="直接连接符 67"/>
          <p:cNvCxnSpPr/>
          <p:nvPr/>
        </p:nvCxnSpPr>
        <p:spPr>
          <a:xfrm>
            <a:off x="5713758" y="5969408"/>
            <a:ext cx="544830" cy="5080"/>
          </a:xfrm>
          <a:prstGeom prst="line">
            <a:avLst/>
          </a:prstGeom>
          <a:ln w="57150">
            <a:solidFill>
              <a:srgbClr val="F5BB00"/>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3" name="直接连接符 67"/>
          <p:cNvCxnSpPr/>
          <p:nvPr/>
        </p:nvCxnSpPr>
        <p:spPr>
          <a:xfrm>
            <a:off x="8546493" y="5974488"/>
            <a:ext cx="544830" cy="5080"/>
          </a:xfrm>
          <a:prstGeom prst="line">
            <a:avLst/>
          </a:prstGeom>
          <a:ln w="57150">
            <a:solidFill>
              <a:srgbClr val="F5BB00"/>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15" name="矩形 14"/>
          <p:cNvSpPr/>
          <p:nvPr/>
        </p:nvSpPr>
        <p:spPr>
          <a:xfrm>
            <a:off x="2443480" y="5047615"/>
            <a:ext cx="9295765" cy="1679575"/>
          </a:xfrm>
          <a:prstGeom prst="rect">
            <a:avLst/>
          </a:prstGeom>
          <a:noFill/>
          <a:ln w="381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5135" y="1122363"/>
            <a:ext cx="9144000" cy="2387600"/>
          </a:xfrm>
        </p:spPr>
        <p:txBody>
          <a:bodyPr/>
          <a:lstStyle/>
          <a:p>
            <a:r>
              <a:rPr lang="en-US" altLang="zh-CN" b="1">
                <a:solidFill>
                  <a:srgbClr val="8EA604"/>
                </a:solidFill>
              </a:rPr>
              <a:t>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16230" y="951865"/>
            <a:ext cx="10902315" cy="39878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a:t>The members of a plant microbiota comprise beneficial, neutral and pathogenic microorganisms. </a:t>
            </a:r>
          </a:p>
        </p:txBody>
      </p:sp>
      <p:pic>
        <p:nvPicPr>
          <p:cNvPr id="10" name="图片 9"/>
          <p:cNvPicPr/>
          <p:nvPr/>
        </p:nvPicPr>
        <p:blipFill>
          <a:blip r:embed="rId2"/>
          <a:stretch>
            <a:fillRect/>
          </a:stretch>
        </p:blipFill>
        <p:spPr>
          <a:xfrm>
            <a:off x="6786880" y="1898015"/>
            <a:ext cx="5062220" cy="3061970"/>
          </a:xfrm>
          <a:prstGeom prst="rect">
            <a:avLst/>
          </a:prstGeom>
        </p:spPr>
      </p:pic>
      <p:sp>
        <p:nvSpPr>
          <p:cNvPr id="11" name="文本框 10"/>
          <p:cNvSpPr txBox="1"/>
          <p:nvPr/>
        </p:nvSpPr>
        <p:spPr>
          <a:xfrm>
            <a:off x="419100" y="1453515"/>
            <a:ext cx="6367780" cy="4215765"/>
          </a:xfrm>
          <a:prstGeom prst="rect">
            <a:avLst/>
          </a:prstGeom>
          <a:noFill/>
        </p:spPr>
        <p:txBody>
          <a:bodyPr wrap="square" rtlCol="0">
            <a:spAutoFit/>
          </a:bodyPr>
          <a:lstStyle/>
          <a:p>
            <a:r>
              <a:rPr lang="en-US" altLang="zh-CN" sz="2400" b="1">
                <a:solidFill>
                  <a:srgbClr val="C00000"/>
                </a:solidFill>
                <a:cs typeface="+mn-lt"/>
              </a:rPr>
              <a:t>B</a:t>
            </a:r>
            <a:r>
              <a:rPr lang="zh-CN" altLang="en-US" sz="2400" b="1">
                <a:solidFill>
                  <a:srgbClr val="C00000"/>
                </a:solidFill>
                <a:cs typeface="+mn-lt"/>
              </a:rPr>
              <a:t>eneficial microbes</a:t>
            </a:r>
            <a:r>
              <a:rPr lang="zh-CN" altLang="en-US" sz="2000" b="1">
                <a:cs typeface="+mn-lt"/>
              </a:rPr>
              <a:t> </a:t>
            </a:r>
            <a:endParaRPr lang="zh-CN" altLang="en-US" sz="2000">
              <a:cs typeface="+mn-lt"/>
            </a:endParaRPr>
          </a:p>
          <a:p>
            <a:pPr marL="742950" lvl="1" indent="-285750">
              <a:buFont typeface="Arial" panose="020B0604020202020204" pitchFamily="34" charset="0"/>
              <a:buChar char="•"/>
            </a:pPr>
            <a:r>
              <a:rPr lang="zh-CN" altLang="en-US" sz="2000">
                <a:cs typeface="+mn-lt"/>
              </a:rPr>
              <a:t>mutualistic symbiotic relationships with plants</a:t>
            </a:r>
          </a:p>
          <a:p>
            <a:pPr marL="742950" lvl="1" indent="-285750">
              <a:buFont typeface="Arial" panose="020B0604020202020204" pitchFamily="34" charset="0"/>
              <a:buChar char="•"/>
            </a:pPr>
            <a:r>
              <a:rPr lang="zh-CN" altLang="en-US" sz="2000">
                <a:cs typeface="+mn-lt"/>
              </a:rPr>
              <a:t>promoting plant nutrient uptake and growth</a:t>
            </a:r>
          </a:p>
          <a:p>
            <a:pPr marL="742950" lvl="1" indent="-285750">
              <a:buFont typeface="Arial" panose="020B0604020202020204" pitchFamily="34" charset="0"/>
              <a:buChar char="•"/>
            </a:pPr>
            <a:r>
              <a:rPr lang="en-US" altLang="zh-CN" sz="2000">
                <a:solidFill>
                  <a:srgbClr val="C00000"/>
                </a:solidFill>
                <a:cs typeface="+mn-lt"/>
              </a:rPr>
              <a:t>Ex:</a:t>
            </a:r>
            <a:r>
              <a:rPr lang="zh-CN" altLang="en-US" sz="2000">
                <a:solidFill>
                  <a:srgbClr val="C00000"/>
                </a:solidFill>
                <a:cs typeface="+mn-lt"/>
              </a:rPr>
              <a:t> the nodulation recognition system in legumes</a:t>
            </a:r>
          </a:p>
          <a:p>
            <a:pPr marL="742950" lvl="1" indent="-285750">
              <a:buFont typeface="Arial" panose="020B0604020202020204" pitchFamily="34" charset="0"/>
              <a:buChar char="•"/>
            </a:pPr>
            <a:endParaRPr lang="zh-CN" altLang="en-US" sz="2000">
              <a:cs typeface="+mn-lt"/>
            </a:endParaRPr>
          </a:p>
          <a:p>
            <a:r>
              <a:rPr lang="en-US" altLang="zh-CN" sz="2400" b="1">
                <a:cs typeface="+mn-lt"/>
                <a:sym typeface="+mn-ea"/>
              </a:rPr>
              <a:t>N</a:t>
            </a:r>
            <a:r>
              <a:rPr lang="zh-CN" altLang="en-US" sz="2400" b="1">
                <a:cs typeface="+mn-lt"/>
                <a:sym typeface="+mn-ea"/>
              </a:rPr>
              <a:t>eutral</a:t>
            </a:r>
            <a:r>
              <a:rPr lang="zh-CN" altLang="en-US" sz="2400" b="1">
                <a:cs typeface="+mn-lt"/>
              </a:rPr>
              <a:t> </a:t>
            </a:r>
            <a:r>
              <a:rPr lang="zh-CN" altLang="en-US" sz="2400" b="1">
                <a:cs typeface="+mn-lt"/>
                <a:sym typeface="+mn-ea"/>
              </a:rPr>
              <a:t>microbes</a:t>
            </a:r>
            <a:endParaRPr lang="zh-CN" altLang="en-US" sz="2400" b="1">
              <a:cs typeface="+mn-lt"/>
            </a:endParaRPr>
          </a:p>
          <a:p>
            <a:pPr marL="742950" lvl="1" indent="-285750">
              <a:buFont typeface="Arial" panose="020B0604020202020204" pitchFamily="34" charset="0"/>
              <a:buChar char="•"/>
            </a:pPr>
            <a:r>
              <a:rPr lang="en-US" altLang="zh-CN" sz="2000">
                <a:cs typeface="+mn-lt"/>
              </a:rPr>
              <a:t>o</a:t>
            </a:r>
            <a:r>
              <a:rPr lang="zh-CN" altLang="en-US" sz="2000">
                <a:cs typeface="+mn-lt"/>
              </a:rPr>
              <a:t>ne-sided benefit: </a:t>
            </a:r>
          </a:p>
          <a:p>
            <a:pPr lvl="1" indent="457200">
              <a:buFont typeface="Arial" panose="020B0604020202020204" pitchFamily="34" charset="0"/>
              <a:buNone/>
            </a:pPr>
            <a:r>
              <a:rPr lang="en-US" altLang="zh-CN" sz="2000">
                <a:cs typeface="+mn-lt"/>
              </a:rPr>
              <a:t>o</a:t>
            </a:r>
            <a:r>
              <a:rPr lang="zh-CN" altLang="en-US" sz="2000">
                <a:cs typeface="+mn-lt"/>
              </a:rPr>
              <a:t>ne partner benefits, while the other is unaffected</a:t>
            </a:r>
          </a:p>
          <a:p>
            <a:pPr marL="742950" lvl="1" indent="-285750">
              <a:buFont typeface="Arial" panose="020B0604020202020204" pitchFamily="34" charset="0"/>
              <a:buChar char="•"/>
            </a:pPr>
            <a:r>
              <a:rPr lang="en-US" altLang="zh-CN" sz="2000">
                <a:cs typeface="+mn-lt"/>
              </a:rPr>
              <a:t>n</a:t>
            </a:r>
            <a:r>
              <a:rPr lang="zh-CN" altLang="en-US" sz="2000">
                <a:cs typeface="+mn-lt"/>
              </a:rPr>
              <a:t>o direct impact: </a:t>
            </a:r>
          </a:p>
          <a:p>
            <a:pPr lvl="1" indent="457200">
              <a:buFont typeface="Arial" panose="020B0604020202020204" pitchFamily="34" charset="0"/>
              <a:buNone/>
            </a:pPr>
            <a:r>
              <a:rPr lang="en-US" altLang="zh-CN" sz="2000">
                <a:cs typeface="+mn-lt"/>
              </a:rPr>
              <a:t>d</a:t>
            </a:r>
            <a:r>
              <a:rPr lang="zh-CN" altLang="en-US" sz="2000">
                <a:cs typeface="+mn-lt"/>
              </a:rPr>
              <a:t>o not directly benefit or harm plants</a:t>
            </a:r>
          </a:p>
          <a:p>
            <a:pPr marL="742950" lvl="1" indent="-285750">
              <a:buFont typeface="Arial" panose="020B0604020202020204" pitchFamily="34" charset="0"/>
              <a:buChar char="•"/>
            </a:pPr>
            <a:r>
              <a:rPr lang="en-US" altLang="zh-CN" sz="2000">
                <a:cs typeface="+mn-lt"/>
              </a:rPr>
              <a:t>i</a:t>
            </a:r>
            <a:r>
              <a:rPr lang="zh-CN" altLang="en-US" sz="2000">
                <a:cs typeface="+mn-lt"/>
              </a:rPr>
              <a:t>ndirect influence:</a:t>
            </a:r>
          </a:p>
          <a:p>
            <a:pPr lvl="1" indent="457200">
              <a:buFont typeface="Arial" panose="020B0604020202020204" pitchFamily="34" charset="0"/>
              <a:buNone/>
            </a:pPr>
            <a:r>
              <a:rPr lang="en-US" altLang="zh-CN" sz="2000">
                <a:cs typeface="+mn-lt"/>
              </a:rPr>
              <a:t>a</a:t>
            </a:r>
            <a:r>
              <a:rPr lang="zh-CN" altLang="en-US" sz="2000">
                <a:cs typeface="+mn-lt"/>
              </a:rPr>
              <a:t>ffect plants through interactions with other microbes</a:t>
            </a:r>
          </a:p>
        </p:txBody>
      </p:sp>
      <p:sp>
        <p:nvSpPr>
          <p:cNvPr id="14" name="文本框 13"/>
          <p:cNvSpPr txBox="1"/>
          <p:nvPr/>
        </p:nvSpPr>
        <p:spPr>
          <a:xfrm>
            <a:off x="419100" y="234950"/>
            <a:ext cx="10799445" cy="645160"/>
          </a:xfrm>
          <a:prstGeom prst="rect">
            <a:avLst/>
          </a:prstGeom>
          <a:noFill/>
        </p:spPr>
        <p:txBody>
          <a:bodyPr wrap="square" rtlCol="0">
            <a:spAutoFit/>
          </a:bodyPr>
          <a:lstStyle/>
          <a:p>
            <a:r>
              <a:rPr lang="en-US" altLang="zh-CN" sz="3600" b="1">
                <a:sym typeface="+mn-ea"/>
              </a:rPr>
              <a:t>Background - Plant-microbe interactions </a:t>
            </a:r>
            <a:endParaRPr lang="en-US" altLang="zh-CN" sz="3200" b="1">
              <a:sym typeface="+mn-ea"/>
            </a:endParaRPr>
          </a:p>
        </p:txBody>
      </p:sp>
      <p:sp>
        <p:nvSpPr>
          <p:cNvPr id="15" name="文本框 14"/>
          <p:cNvSpPr txBox="1"/>
          <p:nvPr/>
        </p:nvSpPr>
        <p:spPr>
          <a:xfrm>
            <a:off x="6786880" y="5270500"/>
            <a:ext cx="5307965" cy="583565"/>
          </a:xfrm>
          <a:prstGeom prst="rect">
            <a:avLst/>
          </a:prstGeom>
          <a:noFill/>
        </p:spPr>
        <p:txBody>
          <a:bodyPr wrap="square" rtlCol="0" anchor="t">
            <a:spAutoFit/>
          </a:bodyPr>
          <a:lstStyle/>
          <a:p>
            <a:r>
              <a:rPr lang="zh-CN" altLang="en-US" sz="1600">
                <a:solidFill>
                  <a:schemeClr val="accent1"/>
                </a:solidFill>
                <a:latin typeface="Times New Roman" panose="02020603050405020304" charset="0"/>
                <a:cs typeface="Times New Roman" panose="02020603050405020304" charset="0"/>
              </a:rPr>
              <a:t>https://www.sciencedirect.com/science/article/pii/S2949952623000043#fig0005</a:t>
            </a:r>
          </a:p>
        </p:txBody>
      </p:sp>
      <p:sp>
        <p:nvSpPr>
          <p:cNvPr id="16" name="文本框 15"/>
          <p:cNvSpPr txBox="1"/>
          <p:nvPr/>
        </p:nvSpPr>
        <p:spPr>
          <a:xfrm>
            <a:off x="419100" y="5669280"/>
            <a:ext cx="8865235" cy="1076325"/>
          </a:xfrm>
          <a:prstGeom prst="rect">
            <a:avLst/>
          </a:prstGeom>
          <a:noFill/>
        </p:spPr>
        <p:txBody>
          <a:bodyPr wrap="square" rtlCol="0">
            <a:spAutoFit/>
          </a:bodyPr>
          <a:lstStyle/>
          <a:p>
            <a:r>
              <a:rPr lang="zh-CN" altLang="en-US" sz="2400" b="1">
                <a:cs typeface="+mn-lt"/>
                <a:sym typeface="+mn-ea"/>
              </a:rPr>
              <a:t>Pathogenic microbes</a:t>
            </a:r>
            <a:endParaRPr lang="zh-CN" altLang="en-US" sz="2400" b="1">
              <a:cs typeface="+mn-lt"/>
            </a:endParaRPr>
          </a:p>
          <a:p>
            <a:pPr marL="742950" lvl="1" indent="-285750">
              <a:buFont typeface="Arial" panose="020B0604020202020204" pitchFamily="34" charset="0"/>
              <a:buChar char="•"/>
            </a:pPr>
            <a:r>
              <a:rPr lang="zh-CN" altLang="en-US" sz="2000">
                <a:cs typeface="+mn-lt"/>
                <a:sym typeface="+mn-ea"/>
              </a:rPr>
              <a:t>impair plant physiological processes, biochemical pathways, and growth</a:t>
            </a:r>
            <a:endParaRPr lang="zh-CN" altLang="en-US" sz="2000">
              <a:cs typeface="+mn-lt"/>
            </a:endParaRPr>
          </a:p>
          <a:p>
            <a:endParaRPr lang="zh-CN" altLang="en-US" sz="2000">
              <a:cs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050" y="62865"/>
            <a:ext cx="11707495" cy="737235"/>
          </a:xfrm>
          <a:prstGeom prst="rect">
            <a:avLst/>
          </a:prstGeom>
          <a:noFill/>
        </p:spPr>
        <p:txBody>
          <a:bodyPr wrap="square" rtlCol="0">
            <a:noAutofit/>
          </a:bodyPr>
          <a:lstStyle/>
          <a:p>
            <a:r>
              <a:rPr lang="en-US" altLang="zh-CN" sz="3600" b="1">
                <a:sym typeface="+mn-ea"/>
              </a:rPr>
              <a:t>Background - </a:t>
            </a:r>
            <a:r>
              <a:rPr lang="en-US" altLang="zh-CN" sz="2800" b="1">
                <a:sym typeface="+mn-ea"/>
              </a:rPr>
              <a:t>Why Study the Microbiome of Zygnema Green Algae?</a:t>
            </a:r>
            <a:endParaRPr lang="en-US" altLang="zh-CN" sz="3600" b="1"/>
          </a:p>
          <a:p>
            <a:r>
              <a:rPr lang="en-US" altLang="zh-CN" sz="3600" b="1"/>
              <a:t>  </a:t>
            </a:r>
          </a:p>
        </p:txBody>
      </p:sp>
      <p:sp>
        <p:nvSpPr>
          <p:cNvPr id="3" name="文本框 2"/>
          <p:cNvSpPr txBox="1"/>
          <p:nvPr/>
        </p:nvSpPr>
        <p:spPr>
          <a:xfrm>
            <a:off x="135890" y="800100"/>
            <a:ext cx="6184265" cy="5262245"/>
          </a:xfrm>
          <a:prstGeom prst="rect">
            <a:avLst/>
          </a:prstGeom>
          <a:noFill/>
        </p:spPr>
        <p:txBody>
          <a:bodyPr wrap="square" rtlCol="0">
            <a:spAutoFit/>
          </a:bodyPr>
          <a:lstStyle/>
          <a:p>
            <a:pPr marL="285750" indent="-285750" algn="l">
              <a:buClrTx/>
              <a:buSzTx/>
              <a:buFont typeface="Arial" panose="020B0604020202020204" pitchFamily="34" charset="0"/>
              <a:buChar char="•"/>
            </a:pPr>
            <a:r>
              <a:rPr kumimoji="1" lang="en-US" altLang="zh-CN" sz="2400" dirty="0">
                <a:ea typeface="等线" panose="02010600030101010101" charset="-122"/>
              </a:rPr>
              <a:t>Microbiomes are critical for ecosystem health, influencing nutrient cycling, stress tolerance, and evolution.</a:t>
            </a:r>
          </a:p>
          <a:p>
            <a:pPr marL="285750" indent="-285750" algn="l">
              <a:buClrTx/>
              <a:buSzTx/>
              <a:buFont typeface="Arial" panose="020B0604020202020204" pitchFamily="34" charset="0"/>
              <a:buChar char="•"/>
            </a:pPr>
            <a:endParaRPr kumimoji="1" lang="en-US" altLang="zh-CN" sz="2400" dirty="0">
              <a:ea typeface="等线" panose="02010600030101010101" charset="-122"/>
            </a:endParaRPr>
          </a:p>
          <a:p>
            <a:pPr marL="285750" indent="-285750" algn="l">
              <a:buClrTx/>
              <a:buSzTx/>
              <a:buFont typeface="Arial" panose="020B0604020202020204" pitchFamily="34" charset="0"/>
              <a:buChar char="•"/>
            </a:pPr>
            <a:r>
              <a:rPr kumimoji="1" lang="en-US" altLang="zh-CN" sz="2400" dirty="0">
                <a:ea typeface="等线" panose="02010600030101010101" charset="-122"/>
              </a:rPr>
              <a:t>Land plants evolved from aquatic algae ~600 million years ago, relying on microbes for terrestrial adaptation.</a:t>
            </a:r>
          </a:p>
          <a:p>
            <a:pPr marL="285750" indent="-285750" algn="l">
              <a:buClrTx/>
              <a:buSzTx/>
              <a:buFont typeface="Arial" panose="020B0604020202020204" pitchFamily="34" charset="0"/>
              <a:buChar char="•"/>
            </a:pPr>
            <a:endParaRPr kumimoji="1" lang="en-US" altLang="zh-CN" sz="2400" dirty="0">
              <a:ea typeface="等线" panose="02010600030101010101" charset="-122"/>
            </a:endParaRPr>
          </a:p>
          <a:p>
            <a:pPr marL="285750" indent="-285750" algn="l">
              <a:buClrTx/>
              <a:buSzTx/>
              <a:buFont typeface="Arial" panose="020B0604020202020204" pitchFamily="34" charset="0"/>
              <a:buChar char="•"/>
            </a:pPr>
            <a:r>
              <a:rPr kumimoji="1" lang="en-US" altLang="zh-CN" sz="2400" b="1" dirty="0">
                <a:solidFill>
                  <a:srgbClr val="C00000"/>
                </a:solidFill>
                <a:ea typeface="等线" panose="02010600030101010101" charset="-122"/>
              </a:rPr>
              <a:t>Zygnema</a:t>
            </a:r>
            <a:r>
              <a:rPr kumimoji="1" lang="en-US" altLang="zh-CN" sz="2400" dirty="0">
                <a:ea typeface="等线" panose="02010600030101010101" charset="-122"/>
              </a:rPr>
              <a:t>, a close relative of early land plants, is an untapped resource for understanding plant-microbe co-evolution.</a:t>
            </a:r>
          </a:p>
          <a:p>
            <a:pPr marL="285750" indent="-285750" algn="l">
              <a:buClrTx/>
              <a:buSzTx/>
              <a:buFont typeface="Arial" panose="020B0604020202020204" pitchFamily="34" charset="0"/>
              <a:buChar char="•"/>
            </a:pPr>
            <a:endParaRPr kumimoji="1" lang="en-US" altLang="zh-CN" sz="2400" dirty="0">
              <a:ea typeface="等线" panose="02010600030101010101" charset="-122"/>
            </a:endParaRPr>
          </a:p>
          <a:p>
            <a:pPr marL="285750" indent="-285750" algn="l">
              <a:buClrTx/>
              <a:buSzTx/>
              <a:buFont typeface="Arial" panose="020B0604020202020204" pitchFamily="34" charset="0"/>
              <a:buChar char="•"/>
            </a:pPr>
            <a:r>
              <a:rPr kumimoji="1" lang="en-US" altLang="zh-CN" sz="2400" dirty="0">
                <a:ea typeface="等线" panose="02010600030101010101" charset="-122"/>
              </a:rPr>
              <a:t>No Zygnema microbiome data exists, making this research a novel contribution to the field.</a:t>
            </a:r>
          </a:p>
        </p:txBody>
      </p:sp>
      <p:pic>
        <p:nvPicPr>
          <p:cNvPr id="8" name="图片 7"/>
          <p:cNvPicPr>
            <a:picLocks noChangeAspect="1"/>
          </p:cNvPicPr>
          <p:nvPr/>
        </p:nvPicPr>
        <p:blipFill>
          <a:blip r:embed="rId2"/>
          <a:stretch>
            <a:fillRect/>
          </a:stretch>
        </p:blipFill>
        <p:spPr>
          <a:xfrm>
            <a:off x="6435090" y="1123950"/>
            <a:ext cx="5335905" cy="5235575"/>
          </a:xfrm>
          <a:prstGeom prst="rect">
            <a:avLst/>
          </a:prstGeom>
        </p:spPr>
      </p:pic>
      <p:sp>
        <p:nvSpPr>
          <p:cNvPr id="9" name="文本框 8"/>
          <p:cNvSpPr txBox="1"/>
          <p:nvPr/>
        </p:nvSpPr>
        <p:spPr>
          <a:xfrm>
            <a:off x="6527800" y="753745"/>
            <a:ext cx="1289050" cy="436880"/>
          </a:xfrm>
          <a:prstGeom prst="rect">
            <a:avLst/>
          </a:prstGeom>
          <a:noFill/>
        </p:spPr>
        <p:txBody>
          <a:bodyPr wrap="square" rtlCol="0" anchor="t">
            <a:noAutofit/>
          </a:bodyPr>
          <a:lstStyle/>
          <a:p>
            <a:r>
              <a:rPr kumimoji="1" lang="en-US" altLang="zh-CN" sz="2400" b="1" dirty="0">
                <a:solidFill>
                  <a:srgbClr val="4878C4"/>
                </a:solidFill>
                <a:ea typeface="等线" panose="02010600030101010101" charset="-122"/>
                <a:sym typeface="+mn-ea"/>
              </a:rPr>
              <a:t>Aquatic</a:t>
            </a:r>
          </a:p>
        </p:txBody>
      </p:sp>
      <p:sp>
        <p:nvSpPr>
          <p:cNvPr id="10" name="文本框 9"/>
          <p:cNvSpPr txBox="1"/>
          <p:nvPr/>
        </p:nvSpPr>
        <p:spPr>
          <a:xfrm>
            <a:off x="10184130" y="791845"/>
            <a:ext cx="1497330" cy="398780"/>
          </a:xfrm>
          <a:prstGeom prst="rect">
            <a:avLst/>
          </a:prstGeom>
          <a:noFill/>
        </p:spPr>
        <p:txBody>
          <a:bodyPr wrap="square" rtlCol="0">
            <a:spAutoFit/>
          </a:bodyPr>
          <a:lstStyle/>
          <a:p>
            <a:r>
              <a:rPr lang="en-US" altLang="zh-CN" sz="2000" b="1">
                <a:solidFill>
                  <a:srgbClr val="407156"/>
                </a:solidFill>
              </a:rPr>
              <a:t>Terrestrial</a:t>
            </a:r>
          </a:p>
        </p:txBody>
      </p:sp>
      <p:cxnSp>
        <p:nvCxnSpPr>
          <p:cNvPr id="24" name="直接连接符 67"/>
          <p:cNvCxnSpPr/>
          <p:nvPr/>
        </p:nvCxnSpPr>
        <p:spPr>
          <a:xfrm flipV="1">
            <a:off x="8024523" y="989738"/>
            <a:ext cx="1882775" cy="10795"/>
          </a:xfrm>
          <a:prstGeom prst="line">
            <a:avLst/>
          </a:prstGeom>
          <a:ln w="38100">
            <a:gradFill>
              <a:gsLst>
                <a:gs pos="1000">
                  <a:srgbClr val="CAC393"/>
                </a:gs>
                <a:gs pos="100000">
                  <a:srgbClr val="9D8A3E">
                    <a:alpha val="97000"/>
                  </a:srgbClr>
                </a:gs>
              </a:gsLst>
              <a:lin ang="0" scaled="0"/>
            </a:gra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11" name="文本框 10"/>
          <p:cNvSpPr txBox="1"/>
          <p:nvPr/>
        </p:nvSpPr>
        <p:spPr>
          <a:xfrm>
            <a:off x="539750" y="6254115"/>
            <a:ext cx="5293995" cy="583565"/>
          </a:xfrm>
          <a:prstGeom prst="rect">
            <a:avLst/>
          </a:prstGeom>
          <a:noFill/>
        </p:spPr>
        <p:txBody>
          <a:bodyPr wrap="square" rtlCol="0" anchor="t">
            <a:spAutoFit/>
          </a:bodyPr>
          <a:lstStyle/>
          <a:p>
            <a:r>
              <a:rPr lang="zh-CN" altLang="en-US" sz="1600">
                <a:solidFill>
                  <a:schemeClr val="accent1"/>
                </a:solidFill>
                <a:latin typeface="Times New Roman" panose="02020603050405020304" charset="0"/>
                <a:cs typeface="Times New Roman" panose="02020603050405020304" charset="0"/>
              </a:rPr>
              <a:t>https://www.sciencedirect.com/science/article/pii/S0092867419311699#abs0015</a:t>
            </a:r>
          </a:p>
        </p:txBody>
      </p:sp>
      <p:sp>
        <p:nvSpPr>
          <p:cNvPr id="12" name="矩形 11"/>
          <p:cNvSpPr/>
          <p:nvPr/>
        </p:nvSpPr>
        <p:spPr>
          <a:xfrm>
            <a:off x="8796655" y="2862580"/>
            <a:ext cx="853440" cy="668655"/>
          </a:xfrm>
          <a:prstGeom prst="rect">
            <a:avLst/>
          </a:prstGeom>
          <a:noFill/>
          <a:ln w="381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9448165" y="3811905"/>
            <a:ext cx="459740" cy="1656715"/>
          </a:xfrm>
          <a:prstGeom prst="rect">
            <a:avLst/>
          </a:prstGeom>
          <a:noFill/>
          <a:ln w="381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77800" y="797560"/>
            <a:ext cx="6068695" cy="4892675"/>
          </a:xfrm>
          <a:prstGeom prst="rect">
            <a:avLst/>
          </a:prstGeom>
          <a:noFill/>
          <a:ln>
            <a:noFill/>
          </a:ln>
        </p:spPr>
        <p:txBody>
          <a:bodyPr wrap="square" lIns="91440" tIns="45720" rIns="91440" bIns="45720" rtlCol="0" anchor="t">
            <a:spAutoFit/>
          </a:bodyPr>
          <a:lstStyle/>
          <a:p>
            <a:pPr marL="457200" indent="-457200">
              <a:buFont typeface="Arial" panose="020B0604020202020204" pitchFamily="34" charset="0"/>
              <a:buChar char="•"/>
            </a:pPr>
            <a:r>
              <a:rPr kumimoji="1" lang="en-US" altLang="zh-CN" sz="2400">
                <a:ea typeface="等线" panose="02010600030101010101" charset="-122"/>
                <a:cs typeface="+mn-lt"/>
              </a:rPr>
              <a:t>One of the big questions in studying the microbiome is:</a:t>
            </a:r>
          </a:p>
          <a:p>
            <a:pPr marL="914400" lvl="1" indent="-457200">
              <a:buFont typeface="Arial" panose="020B0604020202020204" pitchFamily="34" charset="0"/>
              <a:buChar char="•"/>
            </a:pPr>
            <a:r>
              <a:rPr kumimoji="1" lang="en-US" altLang="zh-CN" sz="2400">
                <a:solidFill>
                  <a:srgbClr val="C00000"/>
                </a:solidFill>
                <a:ea typeface="等线" panose="02010600030101010101" charset="-122"/>
                <a:cs typeface="+mn-lt"/>
              </a:rPr>
              <a:t>Many microorganisms cannot be cultured for the time being.</a:t>
            </a:r>
          </a:p>
          <a:p>
            <a:pPr lvl="1" indent="0">
              <a:buFont typeface="Arial" panose="020B0604020202020204" pitchFamily="34" charset="0"/>
              <a:buNone/>
            </a:pPr>
            <a:endParaRPr kumimoji="1" lang="en-US" altLang="zh-CN" sz="2400">
              <a:solidFill>
                <a:srgbClr val="FF0000"/>
              </a:solidFill>
              <a:ea typeface="等线" panose="02010600030101010101" charset="-122"/>
              <a:cs typeface="+mn-lt"/>
            </a:endParaRPr>
          </a:p>
          <a:p>
            <a:pPr marL="457200" indent="-457200">
              <a:buFont typeface="Arial" panose="020B0604020202020204" pitchFamily="34" charset="0"/>
              <a:buChar char="•"/>
            </a:pPr>
            <a:r>
              <a:rPr kumimoji="1" lang="en-US" altLang="zh-CN" sz="2400">
                <a:ea typeface="等线" panose="02010600030101010101" charset="-122"/>
                <a:cs typeface="+mn-lt"/>
              </a:rPr>
              <a:t>To</a:t>
            </a:r>
            <a:r>
              <a:rPr kumimoji="1" lang="zh-CN" altLang="en-US" sz="2400">
                <a:ea typeface="等线" panose="02010600030101010101" charset="-122"/>
                <a:cs typeface="+mn-lt"/>
              </a:rPr>
              <a:t> </a:t>
            </a:r>
            <a:r>
              <a:rPr kumimoji="1" lang="en-US" altLang="zh-CN" sz="2400">
                <a:ea typeface="等线" panose="02010600030101010101" charset="-122"/>
                <a:cs typeface="+mn-lt"/>
              </a:rPr>
              <a:t>fix</a:t>
            </a:r>
            <a:r>
              <a:rPr kumimoji="1" lang="zh-CN" altLang="en-US" sz="2400">
                <a:ea typeface="等线" panose="02010600030101010101" charset="-122"/>
                <a:cs typeface="+mn-lt"/>
              </a:rPr>
              <a:t> </a:t>
            </a:r>
            <a:r>
              <a:rPr kumimoji="1" lang="en-US" altLang="zh-CN" sz="2400">
                <a:ea typeface="等线" panose="02010600030101010101" charset="-122"/>
                <a:cs typeface="+mn-lt"/>
              </a:rPr>
              <a:t>this</a:t>
            </a:r>
            <a:r>
              <a:rPr kumimoji="1" lang="zh-CN" altLang="en-US" sz="2400">
                <a:ea typeface="等线" panose="02010600030101010101" charset="-122"/>
                <a:cs typeface="+mn-lt"/>
              </a:rPr>
              <a:t> </a:t>
            </a:r>
            <a:r>
              <a:rPr kumimoji="1" lang="en-US" altLang="zh-CN" sz="2400">
                <a:ea typeface="等线" panose="02010600030101010101" charset="-122"/>
                <a:cs typeface="+mn-lt"/>
              </a:rPr>
              <a:t>problem,</a:t>
            </a:r>
            <a:r>
              <a:rPr kumimoji="1" lang="zh-CN" altLang="en-US" sz="2400">
                <a:ea typeface="等线" panose="02010600030101010101" charset="-122"/>
                <a:cs typeface="+mn-lt"/>
              </a:rPr>
              <a:t> </a:t>
            </a:r>
            <a:r>
              <a:rPr kumimoji="1" lang="en-US" altLang="zh-CN" sz="2400">
                <a:solidFill>
                  <a:srgbClr val="C00000"/>
                </a:solidFill>
                <a:ea typeface="等线" panose="02010600030101010101" charset="-122"/>
                <a:cs typeface="+mn-lt"/>
              </a:rPr>
              <a:t>metagenomics</a:t>
            </a:r>
            <a:r>
              <a:rPr kumimoji="1" lang="zh-CN" altLang="en-US" sz="2400">
                <a:ea typeface="等线" panose="02010600030101010101" charset="-122"/>
                <a:cs typeface="+mn-lt"/>
              </a:rPr>
              <a:t> </a:t>
            </a:r>
            <a:r>
              <a:rPr kumimoji="1" lang="en-US" altLang="zh-CN" sz="2400">
                <a:ea typeface="等线" panose="02010600030101010101" charset="-122"/>
                <a:cs typeface="+mn-lt"/>
              </a:rPr>
              <a:t>are</a:t>
            </a:r>
            <a:r>
              <a:rPr kumimoji="1" lang="zh-CN" altLang="en-US" sz="2400">
                <a:ea typeface="等线" panose="02010600030101010101" charset="-122"/>
                <a:cs typeface="+mn-lt"/>
              </a:rPr>
              <a:t> </a:t>
            </a:r>
            <a:r>
              <a:rPr kumimoji="1" lang="en-US" altLang="zh-CN" sz="2400">
                <a:ea typeface="等线" panose="02010600030101010101" charset="-122"/>
                <a:cs typeface="+mn-lt"/>
              </a:rPr>
              <a:t>developed:</a:t>
            </a:r>
          </a:p>
          <a:p>
            <a:pPr marL="914400" lvl="1" indent="-457200">
              <a:buFont typeface="Arial" panose="020B0604020202020204" pitchFamily="34" charset="0"/>
              <a:buChar char="•"/>
            </a:pPr>
            <a:r>
              <a:rPr kumimoji="1" lang="en-US" altLang="zh-CN" sz="2400">
                <a:ea typeface="等线" panose="02010600030101010101" charset="-122"/>
                <a:cs typeface="+mn-lt"/>
              </a:rPr>
              <a:t>Metagenomics is the study of the structure and function of entire nucleotide sequences isolated and analyzed from all the organisms (typically microbes) in a bulk sample</a:t>
            </a:r>
            <a:r>
              <a:rPr kumimoji="1" lang="en-US" altLang="zh-CN" sz="2400">
                <a:ea typeface="等线" panose="02010600030101010101" charset="-122"/>
              </a:rPr>
              <a:t>.</a:t>
            </a:r>
          </a:p>
          <a:p>
            <a:endParaRPr kumimoji="1" lang="en-US" altLang="zh-CN" sz="2400">
              <a:solidFill>
                <a:srgbClr val="FF0000"/>
              </a:solidFill>
              <a:ea typeface="等线" panose="02010600030101010101" charset="-122"/>
              <a:cs typeface="Calibri" panose="020F0502020204030204"/>
            </a:endParaRPr>
          </a:p>
        </p:txBody>
      </p:sp>
      <p:pic>
        <p:nvPicPr>
          <p:cNvPr id="2" name="Picture 1"/>
          <p:cNvPicPr>
            <a:picLocks noChangeAspect="1"/>
          </p:cNvPicPr>
          <p:nvPr/>
        </p:nvPicPr>
        <p:blipFill>
          <a:blip r:embed="rId2"/>
          <a:stretch>
            <a:fillRect/>
          </a:stretch>
        </p:blipFill>
        <p:spPr>
          <a:xfrm>
            <a:off x="6798945" y="594360"/>
            <a:ext cx="4573905" cy="6039485"/>
          </a:xfrm>
          <a:prstGeom prst="rect">
            <a:avLst/>
          </a:prstGeom>
        </p:spPr>
      </p:pic>
      <p:sp>
        <p:nvSpPr>
          <p:cNvPr id="4" name="TextBox 3"/>
          <p:cNvSpPr txBox="1"/>
          <p:nvPr/>
        </p:nvSpPr>
        <p:spPr>
          <a:xfrm>
            <a:off x="277495" y="5988524"/>
            <a:ext cx="6096000" cy="645160"/>
          </a:xfrm>
          <a:prstGeom prst="rect">
            <a:avLst/>
          </a:prstGeom>
          <a:noFill/>
        </p:spPr>
        <p:txBody>
          <a:bodyPr wrap="square" rtlCol="0" anchor="t">
            <a:spAutoFit/>
          </a:bodyPr>
          <a:lstStyle/>
          <a:p>
            <a:pPr lvl="0" algn="l">
              <a:buClrTx/>
              <a:buSzTx/>
              <a:buFontTx/>
            </a:pPr>
            <a:r>
              <a:rPr lang="zh-CN" altLang="en-US" sz="1600">
                <a:solidFill>
                  <a:schemeClr val="accent1"/>
                </a:solidFill>
                <a:latin typeface="Times New Roman" panose="02020603050405020304" charset="0"/>
                <a:cs typeface="Times New Roman" panose="02020603050405020304" charset="0"/>
                <a:sym typeface="+mn-ea"/>
              </a:rPr>
              <a:t>https://www.sciencedirect.com/science/article/pii/S2001037021004931</a:t>
            </a:r>
          </a:p>
        </p:txBody>
      </p:sp>
      <p:sp>
        <p:nvSpPr>
          <p:cNvPr id="3" name="文本框 2"/>
          <p:cNvSpPr txBox="1"/>
          <p:nvPr/>
        </p:nvSpPr>
        <p:spPr>
          <a:xfrm>
            <a:off x="0" y="0"/>
            <a:ext cx="12236450" cy="718185"/>
          </a:xfrm>
          <a:prstGeom prst="rect">
            <a:avLst/>
          </a:prstGeom>
          <a:noFill/>
        </p:spPr>
        <p:txBody>
          <a:bodyPr wrap="square" rtlCol="0">
            <a:noAutofit/>
          </a:bodyPr>
          <a:lstStyle/>
          <a:p>
            <a:pPr algn="l">
              <a:buClrTx/>
              <a:buSzTx/>
              <a:buFontTx/>
            </a:pPr>
            <a:r>
              <a:rPr lang="en-US" altLang="zh-CN" sz="2800" b="1"/>
              <a:t>Background - Metagenomics: Overcoming the Limits of Culturing Microorganisms</a:t>
            </a:r>
            <a:endParaRPr lang="zh-CN" altLang="en-US"/>
          </a:p>
          <a:p>
            <a:endParaRPr lang="zh-CN" altLang="en-US"/>
          </a:p>
          <a:p>
            <a:endParaRPr lang="zh-CN" altLang="en-US"/>
          </a:p>
          <a:p>
            <a:pPr marL="914400" lvl="2" indent="457200"/>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2719" y="986138"/>
            <a:ext cx="6119356" cy="5324535"/>
          </a:xfrm>
          <a:prstGeom prst="rect">
            <a:avLst/>
          </a:prstGeom>
          <a:noFill/>
          <a:ln>
            <a:noFill/>
          </a:ln>
        </p:spPr>
        <p:txBody>
          <a:bodyPr wrap="square" lIns="91440" tIns="45720" rIns="91440" bIns="45720" rtlCol="0" anchor="t">
            <a:spAutoFit/>
          </a:bodyPr>
          <a:lstStyle/>
          <a:p>
            <a:pPr marL="457200" indent="-457200">
              <a:buFont typeface="Arial" panose="020B0604020202020204" pitchFamily="34" charset="0"/>
              <a:buChar char="•"/>
            </a:pPr>
            <a:r>
              <a:rPr kumimoji="1" lang="en-US" altLang="zh-CN" sz="2400">
                <a:ea typeface="等线" panose="02010600030101010101" charset="-122"/>
              </a:rPr>
              <a:t>On the left, </a:t>
            </a:r>
            <a:r>
              <a:rPr kumimoji="1" lang="en-US" altLang="zh-CN" sz="2400">
                <a:solidFill>
                  <a:srgbClr val="C00000"/>
                </a:solidFill>
                <a:ea typeface="等线" panose="02010600030101010101" charset="-122"/>
              </a:rPr>
              <a:t>raw reads</a:t>
            </a:r>
            <a:r>
              <a:rPr kumimoji="1" lang="en-US" altLang="zh-CN" sz="2400">
                <a:solidFill>
                  <a:srgbClr val="FF0000"/>
                </a:solidFill>
                <a:ea typeface="等线" panose="02010600030101010101" charset="-122"/>
              </a:rPr>
              <a:t> </a:t>
            </a:r>
            <a:r>
              <a:rPr kumimoji="1" lang="en-US" altLang="zh-CN" sz="2400">
                <a:ea typeface="等线" panose="02010600030101010101" charset="-122"/>
              </a:rPr>
              <a:t>are assembled by assembling them to form </a:t>
            </a:r>
            <a:r>
              <a:rPr kumimoji="1" lang="en-US" altLang="zh-CN" sz="2400">
                <a:solidFill>
                  <a:srgbClr val="C00000"/>
                </a:solidFill>
                <a:ea typeface="等线" panose="02010600030101010101" charset="-122"/>
              </a:rPr>
              <a:t>short contigs</a:t>
            </a:r>
            <a:r>
              <a:rPr kumimoji="1" lang="en-US" altLang="zh-CN" sz="2400">
                <a:ea typeface="等线" panose="02010600030101010101" charset="-122"/>
              </a:rPr>
              <a:t>, which are then merged into larger </a:t>
            </a:r>
            <a:r>
              <a:rPr kumimoji="1" lang="en-US" altLang="zh-CN" sz="2400">
                <a:solidFill>
                  <a:srgbClr val="C00000"/>
                </a:solidFill>
                <a:ea typeface="等线" panose="02010600030101010101" charset="-122"/>
              </a:rPr>
              <a:t>bins</a:t>
            </a:r>
            <a:r>
              <a:rPr kumimoji="1" lang="en-US" altLang="zh-CN" sz="2400">
                <a:ea typeface="等线" panose="02010600030101010101" charset="-122"/>
              </a:rPr>
              <a:t> based on different methods, and </a:t>
            </a:r>
            <a:r>
              <a:rPr kumimoji="1" lang="en-US" altLang="zh-CN" sz="2400">
                <a:solidFill>
                  <a:srgbClr val="C00000"/>
                </a:solidFill>
                <a:ea typeface="等线" panose="02010600030101010101" charset="-122"/>
              </a:rPr>
              <a:t>each bin is a genome</a:t>
            </a:r>
            <a:r>
              <a:rPr kumimoji="1" lang="en-US" altLang="zh-CN" sz="2400">
                <a:ea typeface="等线" panose="02010600030101010101" charset="-122"/>
              </a:rPr>
              <a:t>, called </a:t>
            </a:r>
            <a:r>
              <a:rPr kumimoji="1" lang="en-US" altLang="zh-CN" sz="2400">
                <a:solidFill>
                  <a:srgbClr val="C00000"/>
                </a:solidFill>
                <a:ea typeface="等线" panose="02010600030101010101" charset="-122"/>
              </a:rPr>
              <a:t>Metagenome-Assembled Genomes (MAGs).</a:t>
            </a:r>
            <a:endParaRPr kumimoji="1" lang="en-US" altLang="zh-CN" sz="2400">
              <a:solidFill>
                <a:srgbClr val="FF0000"/>
              </a:solidFill>
              <a:ea typeface="等线" panose="02010600030101010101" charset="-122"/>
            </a:endParaRPr>
          </a:p>
          <a:p>
            <a:pPr marL="457200" indent="-457200">
              <a:buFont typeface="Arial" panose="020B0604020202020204" pitchFamily="34" charset="0"/>
              <a:buChar char="•"/>
            </a:pPr>
            <a:endParaRPr kumimoji="1" lang="en-US" altLang="zh-CN" sz="2400">
              <a:solidFill>
                <a:srgbClr val="FF0000"/>
              </a:solidFill>
              <a:ea typeface="等线" panose="02010600030101010101" charset="-122"/>
            </a:endParaRPr>
          </a:p>
          <a:p>
            <a:pPr marL="457200" indent="-457200">
              <a:buFont typeface="Arial" panose="020B0604020202020204" pitchFamily="34" charset="0"/>
              <a:buChar char="•"/>
            </a:pPr>
            <a:r>
              <a:rPr kumimoji="1" lang="en-US" altLang="zh-CN" sz="2400">
                <a:ea typeface="等线" panose="02010600030101010101" charset="-122"/>
              </a:rPr>
              <a:t>On the right is a traditional method, by </a:t>
            </a:r>
            <a:r>
              <a:rPr kumimoji="1" lang="en-US" altLang="zh-CN" sz="2400">
                <a:solidFill>
                  <a:srgbClr val="C00000"/>
                </a:solidFill>
                <a:ea typeface="等线" panose="02010600030101010101" charset="-122"/>
              </a:rPr>
              <a:t>mapping raw reads</a:t>
            </a:r>
            <a:r>
              <a:rPr kumimoji="1" lang="en-US" altLang="zh-CN" sz="2400">
                <a:solidFill>
                  <a:srgbClr val="FF0000"/>
                </a:solidFill>
                <a:ea typeface="等线" panose="02010600030101010101" charset="-122"/>
              </a:rPr>
              <a:t> </a:t>
            </a:r>
            <a:r>
              <a:rPr kumimoji="1" lang="en-US" altLang="zh-CN" sz="2400">
                <a:ea typeface="等线" panose="02010600030101010101" charset="-122"/>
              </a:rPr>
              <a:t>with</a:t>
            </a:r>
            <a:r>
              <a:rPr kumimoji="1" lang="en-US" altLang="zh-CN" sz="2400">
                <a:solidFill>
                  <a:srgbClr val="C00000"/>
                </a:solidFill>
                <a:ea typeface="等线" panose="02010600030101010101" charset="-122"/>
              </a:rPr>
              <a:t> reference genomes </a:t>
            </a:r>
            <a:r>
              <a:rPr kumimoji="1" lang="en-US" altLang="zh-CN" sz="2400">
                <a:ea typeface="等线" panose="02010600030101010101" charset="-122"/>
              </a:rPr>
              <a:t>(golden standards) obtained by other methods, and eventually </a:t>
            </a:r>
            <a:r>
              <a:rPr kumimoji="1" lang="en-US" altLang="zh-CN" sz="2400">
                <a:solidFill>
                  <a:srgbClr val="C00000"/>
                </a:solidFill>
                <a:ea typeface="等线" panose="02010600030101010101" charset="-122"/>
              </a:rPr>
              <a:t>reconstructing </a:t>
            </a:r>
            <a:r>
              <a:rPr kumimoji="1" lang="en-US" altLang="zh-CN" sz="2400">
                <a:ea typeface="等线" panose="02010600030101010101" charset="-122"/>
              </a:rPr>
              <a:t>them into genomes based on the reference genome.</a:t>
            </a:r>
          </a:p>
          <a:p>
            <a:pPr marL="457200" indent="-457200">
              <a:buFont typeface="Arial" panose="020B0604020202020204" pitchFamily="34" charset="0"/>
              <a:buChar char="•"/>
            </a:pPr>
            <a:endParaRPr kumimoji="1" lang="en-US" altLang="zh-CN" sz="2800">
              <a:solidFill>
                <a:srgbClr val="FF0000"/>
              </a:solidFill>
              <a:ea typeface="等线" panose="02010600030101010101" charset="-122"/>
              <a:cs typeface="Calibri" panose="020F0502020204030204"/>
            </a:endParaRPr>
          </a:p>
        </p:txBody>
      </p:sp>
      <p:sp>
        <p:nvSpPr>
          <p:cNvPr id="4" name="TextBox 3"/>
          <p:cNvSpPr txBox="1"/>
          <p:nvPr/>
        </p:nvSpPr>
        <p:spPr>
          <a:xfrm>
            <a:off x="230644" y="5973561"/>
            <a:ext cx="6096000" cy="337185"/>
          </a:xfrm>
          <a:prstGeom prst="rect">
            <a:avLst/>
          </a:prstGeom>
          <a:noFill/>
        </p:spPr>
        <p:txBody>
          <a:bodyPr wrap="square">
            <a:spAutoFit/>
          </a:bodyPr>
          <a:lstStyle/>
          <a:p>
            <a:pPr algn="l">
              <a:buClrTx/>
              <a:buSzTx/>
              <a:buFontTx/>
            </a:pPr>
            <a:r>
              <a:rPr lang="zh-CN" altLang="en-US" sz="1600">
                <a:solidFill>
                  <a:schemeClr val="accent1"/>
                </a:solidFill>
                <a:latin typeface="Times New Roman" panose="02020603050405020304" charset="0"/>
                <a:cs typeface="Times New Roman" panose="02020603050405020304" charset="0"/>
              </a:rPr>
              <a:t>https://www.sciencedirect.com/science/article/pii/S2001037021004931</a:t>
            </a:r>
          </a:p>
        </p:txBody>
      </p:sp>
      <p:pic>
        <p:nvPicPr>
          <p:cNvPr id="3" name="Picture 2"/>
          <p:cNvPicPr>
            <a:picLocks noChangeAspect="1"/>
          </p:cNvPicPr>
          <p:nvPr/>
        </p:nvPicPr>
        <p:blipFill>
          <a:blip r:embed="rId2"/>
          <a:stretch>
            <a:fillRect/>
          </a:stretch>
        </p:blipFill>
        <p:spPr>
          <a:xfrm>
            <a:off x="7025640" y="516890"/>
            <a:ext cx="4661535" cy="6159500"/>
          </a:xfrm>
          <a:prstGeom prst="rect">
            <a:avLst/>
          </a:prstGeom>
        </p:spPr>
      </p:pic>
      <p:sp>
        <p:nvSpPr>
          <p:cNvPr id="2" name="文本框 1"/>
          <p:cNvSpPr txBox="1"/>
          <p:nvPr/>
        </p:nvSpPr>
        <p:spPr>
          <a:xfrm>
            <a:off x="322580" y="0"/>
            <a:ext cx="11024235" cy="718185"/>
          </a:xfrm>
          <a:prstGeom prst="rect">
            <a:avLst/>
          </a:prstGeom>
          <a:noFill/>
        </p:spPr>
        <p:txBody>
          <a:bodyPr wrap="square" rtlCol="0">
            <a:noAutofit/>
          </a:bodyPr>
          <a:lstStyle/>
          <a:p>
            <a:pPr algn="l">
              <a:buClrTx/>
              <a:buSzTx/>
              <a:buFontTx/>
            </a:pPr>
            <a:r>
              <a:rPr lang="en-US" altLang="zh-CN" sz="2800" b="1"/>
              <a:t>Background - Comparison of Assembly-Based and Reference-Based Metagenomic Approaches</a:t>
            </a:r>
          </a:p>
          <a:p>
            <a:endParaRPr lang="zh-CN" altLang="en-US"/>
          </a:p>
          <a:p>
            <a:pPr marL="914400" lvl="2" indent="457200"/>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9235" y="215900"/>
            <a:ext cx="4064000" cy="583565"/>
          </a:xfrm>
          <a:prstGeom prst="rect">
            <a:avLst/>
          </a:prstGeom>
          <a:noFill/>
        </p:spPr>
        <p:txBody>
          <a:bodyPr wrap="square" rtlCol="0">
            <a:spAutoFit/>
          </a:bodyPr>
          <a:lstStyle/>
          <a:p>
            <a:pPr algn="l">
              <a:buClrTx/>
              <a:buSzTx/>
              <a:buFontTx/>
            </a:pPr>
            <a:r>
              <a:rPr lang="en-US" altLang="zh-CN" sz="3200" b="1"/>
              <a:t>Justification</a:t>
            </a:r>
          </a:p>
        </p:txBody>
      </p:sp>
      <p:sp>
        <p:nvSpPr>
          <p:cNvPr id="5" name="文本框 4"/>
          <p:cNvSpPr txBox="1"/>
          <p:nvPr/>
        </p:nvSpPr>
        <p:spPr>
          <a:xfrm>
            <a:off x="485775" y="1043305"/>
            <a:ext cx="11037570" cy="4154170"/>
          </a:xfrm>
          <a:prstGeom prst="rect">
            <a:avLst/>
          </a:prstGeom>
          <a:noFill/>
        </p:spPr>
        <p:txBody>
          <a:bodyPr wrap="square" rtlCol="0" anchor="t">
            <a:spAutoFit/>
          </a:bodyPr>
          <a:lstStyle/>
          <a:p>
            <a:r>
              <a:rPr lang="zh-CN" altLang="en-US" sz="2400"/>
              <a:t>There are many reports on the interaction between land plants and microbes, but there are still much unknown about the relations between algae and microbes.</a:t>
            </a:r>
            <a:br>
              <a:rPr lang="zh-CN" altLang="en-US" sz="2400"/>
            </a:br>
            <a:br>
              <a:rPr lang="zh-CN" altLang="en-US" sz="2400"/>
            </a:br>
            <a:r>
              <a:rPr lang="zh-CN" altLang="en-US" sz="2400" b="1">
                <a:solidFill>
                  <a:srgbClr val="C00000"/>
                </a:solidFill>
              </a:rPr>
              <a:t>Question?</a:t>
            </a:r>
            <a:br>
              <a:rPr lang="zh-CN" altLang="en-US" sz="2400"/>
            </a:br>
            <a:r>
              <a:rPr lang="zh-CN" altLang="en-US" sz="2400"/>
              <a:t>1. How the bacteria facilitate the algae adapt the land environment?</a:t>
            </a:r>
            <a:br>
              <a:rPr lang="zh-CN" altLang="en-US" sz="2400"/>
            </a:br>
            <a:r>
              <a:rPr lang="zh-CN" altLang="en-US" sz="2400"/>
              <a:t>2. Can bacteria help the algae against pathogens?</a:t>
            </a:r>
            <a:br>
              <a:rPr lang="zh-CN" altLang="en-US" sz="2400"/>
            </a:br>
            <a:r>
              <a:rPr lang="zh-CN" altLang="en-US" sz="2400"/>
              <a:t>3. Can bacteria induce the signaling transduction of the algae to response to environmental stress? </a:t>
            </a:r>
            <a:br>
              <a:rPr lang="zh-CN" altLang="en-US" sz="2400"/>
            </a:br>
            <a:r>
              <a:rPr lang="zh-CN" altLang="en-US" sz="2400"/>
              <a:t>4. Can bacteria produce chemicals to protect them from stress, such as cold stress? (directly or indirectly protect the algae.)  What are the pathways involved in the responses?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425" y="0"/>
            <a:ext cx="12093575" cy="965200"/>
          </a:xfrm>
          <a:prstGeom prst="rect">
            <a:avLst/>
          </a:prstGeom>
          <a:noFill/>
        </p:spPr>
        <p:txBody>
          <a:bodyPr wrap="square" lIns="91440" tIns="45720" rIns="91440" bIns="45720" rtlCol="0" anchor="t">
            <a:noAutofit/>
          </a:bodyPr>
          <a:lstStyle/>
          <a:p>
            <a:pPr>
              <a:lnSpc>
                <a:spcPct val="150000"/>
              </a:lnSpc>
            </a:pPr>
            <a:r>
              <a:rPr lang="en-US" altLang="zh-CN" sz="2800" b="1">
                <a:ea typeface="等线" panose="02010600030101010101" charset="-122"/>
              </a:rPr>
              <a:t>Workflow for Microbiome Data Analysis of </a:t>
            </a:r>
            <a:r>
              <a:rPr lang="en-US" altLang="zh-CN" sz="2800" b="1" i="1" err="1">
                <a:ea typeface="等线" panose="02010600030101010101" charset="-122"/>
                <a:sym typeface="+mn-ea"/>
              </a:rPr>
              <a:t>Zygnema</a:t>
            </a:r>
            <a:r>
              <a:rPr lang="en-US" altLang="zh-CN" sz="2800" b="1" i="1">
                <a:ea typeface="等线" panose="02010600030101010101" charset="-122"/>
                <a:sym typeface="+mn-ea"/>
              </a:rPr>
              <a:t> </a:t>
            </a:r>
            <a:r>
              <a:rPr lang="en-US" altLang="zh-CN" sz="2800" b="1" i="1" err="1">
                <a:ea typeface="等线" panose="02010600030101010101" charset="-122"/>
                <a:sym typeface="+mn-ea"/>
              </a:rPr>
              <a:t>circumcarinatum</a:t>
            </a:r>
            <a:r>
              <a:rPr lang="en-US" altLang="zh-CN" sz="2800" b="1" i="1">
                <a:ea typeface="等线" panose="02010600030101010101" charset="-122"/>
                <a:sym typeface="+mn-ea"/>
              </a:rPr>
              <a:t> </a:t>
            </a:r>
            <a:r>
              <a:rPr lang="en-US" altLang="zh-CN" sz="2800" b="1">
                <a:ea typeface="等线" panose="02010600030101010101" charset="-122"/>
                <a:sym typeface="+mn-ea"/>
              </a:rPr>
              <a:t>MZCH241</a:t>
            </a:r>
            <a:endParaRPr lang="en-US" altLang="zh-CN" sz="2800" b="1">
              <a:ea typeface="等线" panose="02010600030101010101" charset="-122"/>
            </a:endParaRPr>
          </a:p>
          <a:p>
            <a:pPr>
              <a:lnSpc>
                <a:spcPct val="150000"/>
              </a:lnSpc>
            </a:pPr>
            <a:endParaRPr lang="en-US" altLang="zh-CN" sz="2800" b="1">
              <a:ea typeface="等线" panose="02010600030101010101" charset="-122"/>
            </a:endParaRPr>
          </a:p>
        </p:txBody>
      </p:sp>
      <p:sp>
        <p:nvSpPr>
          <p:cNvPr id="14" name="矩形: 圆角 13"/>
          <p:cNvSpPr/>
          <p:nvPr/>
        </p:nvSpPr>
        <p:spPr>
          <a:xfrm>
            <a:off x="2443480" y="1176655"/>
            <a:ext cx="4306570" cy="669290"/>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rPr>
              <a:t>MZCH241 microbiome (Algae &amp; bacteria)</a:t>
            </a:r>
          </a:p>
        </p:txBody>
      </p:sp>
      <p:cxnSp>
        <p:nvCxnSpPr>
          <p:cNvPr id="10" name="直接连接符 67"/>
          <p:cNvCxnSpPr/>
          <p:nvPr/>
        </p:nvCxnSpPr>
        <p:spPr>
          <a:xfrm>
            <a:off x="4511068" y="2003833"/>
            <a:ext cx="0" cy="499745"/>
          </a:xfrm>
          <a:prstGeom prst="line">
            <a:avLst/>
          </a:prstGeom>
          <a:ln w="57150">
            <a:solidFill>
              <a:srgbClr val="F5BB00"/>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0" name="矩形: 圆角 13"/>
          <p:cNvSpPr/>
          <p:nvPr/>
        </p:nvSpPr>
        <p:spPr>
          <a:xfrm>
            <a:off x="2510155" y="2661920"/>
            <a:ext cx="4239895" cy="688975"/>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rPr>
              <a:t>Illumina sequencing of the MZCH241</a:t>
            </a:r>
          </a:p>
          <a:p>
            <a:pPr algn="ctr"/>
            <a:r>
              <a:rPr lang="en-US" sz="1600" b="1">
                <a:solidFill>
                  <a:schemeClr val="bg1"/>
                </a:solidFill>
                <a:latin typeface="Arial" panose="020B0604020202020204" pitchFamily="34" charset="0"/>
                <a:cs typeface="Arial" panose="020B0604020202020204" pitchFamily="34" charset="0"/>
              </a:rPr>
              <a:t>Total reads</a:t>
            </a:r>
          </a:p>
        </p:txBody>
      </p:sp>
      <p:sp>
        <p:nvSpPr>
          <p:cNvPr id="21" name="矩形: 圆角 13"/>
          <p:cNvSpPr/>
          <p:nvPr/>
        </p:nvSpPr>
        <p:spPr>
          <a:xfrm>
            <a:off x="3178810" y="4257040"/>
            <a:ext cx="2835275" cy="669290"/>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rPr>
              <a:t>Bacteria fungi reads</a:t>
            </a:r>
          </a:p>
        </p:txBody>
      </p:sp>
      <p:cxnSp>
        <p:nvCxnSpPr>
          <p:cNvPr id="22" name="直接连接符 67"/>
          <p:cNvCxnSpPr/>
          <p:nvPr/>
        </p:nvCxnSpPr>
        <p:spPr>
          <a:xfrm>
            <a:off x="4511068" y="3553868"/>
            <a:ext cx="0" cy="499745"/>
          </a:xfrm>
          <a:prstGeom prst="line">
            <a:avLst/>
          </a:prstGeom>
          <a:ln w="57150">
            <a:solidFill>
              <a:srgbClr val="F5BB00"/>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8" name="文本框 27"/>
          <p:cNvSpPr txBox="1"/>
          <p:nvPr/>
        </p:nvSpPr>
        <p:spPr>
          <a:xfrm>
            <a:off x="179705" y="1249680"/>
            <a:ext cx="2263775" cy="614680"/>
          </a:xfrm>
          <a:prstGeom prst="rect">
            <a:avLst/>
          </a:prstGeom>
          <a:noFill/>
        </p:spPr>
        <p:txBody>
          <a:bodyPr wrap="square" rtlCol="0">
            <a:noAutofit/>
          </a:bodyPr>
          <a:lstStyle/>
          <a:p>
            <a:r>
              <a:rPr lang="en-US" altLang="zh-CN" sz="2000" b="1">
                <a:latin typeface="Calibri" panose="020F0502020204030204" charset="0"/>
                <a:ea typeface="等线 Light" panose="02010600030101010101" charset="-122"/>
                <a:cs typeface="Calibri" panose="020F0502020204030204" charset="0"/>
                <a:sym typeface="+mn-ea"/>
              </a:rPr>
              <a:t>Data</a:t>
            </a:r>
            <a:r>
              <a:rPr lang="zh-CN" altLang="en-US" sz="2000" b="1">
                <a:latin typeface="Calibri" panose="020F0502020204030204" charset="0"/>
                <a:ea typeface="等线 Light" panose="02010600030101010101" charset="-122"/>
                <a:cs typeface="Calibri" panose="020F0502020204030204" charset="0"/>
                <a:sym typeface="+mn-ea"/>
              </a:rPr>
              <a:t> </a:t>
            </a:r>
            <a:r>
              <a:rPr lang="en-US" altLang="zh-CN" sz="2000" b="1">
                <a:latin typeface="Calibri" panose="020F0502020204030204" charset="0"/>
                <a:ea typeface="等线 Light" panose="02010600030101010101" charset="-122"/>
                <a:cs typeface="Calibri" panose="020F0502020204030204" charset="0"/>
                <a:sym typeface="+mn-ea"/>
              </a:rPr>
              <a:t>preparation</a:t>
            </a:r>
            <a:endParaRPr lang="en-US">
              <a:ea typeface="等线 Light" panose="02010600030101010101" charset="-122"/>
            </a:endParaRPr>
          </a:p>
          <a:p>
            <a:endParaRPr lang="zh-CN" altLang="en-US"/>
          </a:p>
        </p:txBody>
      </p:sp>
      <p:sp>
        <p:nvSpPr>
          <p:cNvPr id="29" name="文本框 28"/>
          <p:cNvSpPr txBox="1"/>
          <p:nvPr/>
        </p:nvSpPr>
        <p:spPr>
          <a:xfrm>
            <a:off x="99060" y="2759710"/>
            <a:ext cx="2711450" cy="614680"/>
          </a:xfrm>
          <a:prstGeom prst="rect">
            <a:avLst/>
          </a:prstGeom>
          <a:noFill/>
        </p:spPr>
        <p:txBody>
          <a:bodyPr wrap="square" rtlCol="0">
            <a:noAutofit/>
          </a:bodyPr>
          <a:lstStyle/>
          <a:p>
            <a:r>
              <a:rPr lang="en-US" altLang="zh-CN" sz="2000" b="1">
                <a:latin typeface="Calibri" panose="020F0502020204030204" charset="0"/>
                <a:ea typeface="等线 Light" panose="02010600030101010101" charset="-122"/>
                <a:cs typeface="Calibri" panose="020F0502020204030204" charset="0"/>
                <a:sym typeface="+mn-ea"/>
              </a:rPr>
              <a:t>Data</a:t>
            </a:r>
            <a:r>
              <a:rPr lang="zh-CN" altLang="en-US" sz="2000" b="1">
                <a:latin typeface="Calibri" panose="020F0502020204030204" charset="0"/>
                <a:ea typeface="等线 Light" panose="02010600030101010101" charset="-122"/>
                <a:cs typeface="Calibri" panose="020F0502020204030204" charset="0"/>
                <a:sym typeface="+mn-ea"/>
              </a:rPr>
              <a:t> </a:t>
            </a:r>
            <a:r>
              <a:rPr lang="en-US" altLang="zh-CN" sz="2000" b="1">
                <a:latin typeface="Calibri" panose="020F0502020204030204" charset="0"/>
                <a:ea typeface="等线 Light" panose="02010600030101010101" charset="-122"/>
                <a:cs typeface="Calibri" panose="020F0502020204030204" charset="0"/>
                <a:sym typeface="+mn-ea"/>
              </a:rPr>
              <a:t>prepprocessing</a:t>
            </a:r>
            <a:endParaRPr lang="en-US">
              <a:ea typeface="等线 Light" panose="02010600030101010101" charset="-122"/>
            </a:endParaRPr>
          </a:p>
          <a:p>
            <a:endParaRPr lang="zh-CN" altLang="en-US"/>
          </a:p>
        </p:txBody>
      </p:sp>
      <p:sp>
        <p:nvSpPr>
          <p:cNvPr id="30" name="文本框 29"/>
          <p:cNvSpPr txBox="1"/>
          <p:nvPr/>
        </p:nvSpPr>
        <p:spPr>
          <a:xfrm>
            <a:off x="99060" y="4461510"/>
            <a:ext cx="2263775" cy="614680"/>
          </a:xfrm>
          <a:prstGeom prst="rect">
            <a:avLst/>
          </a:prstGeom>
          <a:noFill/>
        </p:spPr>
        <p:txBody>
          <a:bodyPr wrap="square" rtlCol="0">
            <a:noAutofit/>
          </a:bodyPr>
          <a:lstStyle/>
          <a:p>
            <a:r>
              <a:rPr lang="en-US" sz="2000" b="1">
                <a:latin typeface="Calibri" panose="020F0502020204030204" charset="0"/>
                <a:ea typeface="等线 Light" panose="02010600030101010101" charset="-122"/>
                <a:cs typeface="Calibri" panose="020F0502020204030204" charset="0"/>
                <a:sym typeface="+mn-ea"/>
              </a:rPr>
              <a:t>Remove host reads</a:t>
            </a:r>
            <a:endParaRPr lang="en-US"/>
          </a:p>
        </p:txBody>
      </p:sp>
      <p:pic>
        <p:nvPicPr>
          <p:cNvPr id="35" name="图片 34"/>
          <p:cNvPicPr/>
          <p:nvPr/>
        </p:nvPicPr>
        <p:blipFill>
          <a:blip r:embed="rId3"/>
          <a:stretch>
            <a:fillRect/>
          </a:stretch>
        </p:blipFill>
        <p:spPr>
          <a:xfrm>
            <a:off x="7743190" y="2971800"/>
            <a:ext cx="881380" cy="765175"/>
          </a:xfrm>
          <a:prstGeom prst="rect">
            <a:avLst/>
          </a:prstGeom>
        </p:spPr>
      </p:pic>
      <p:pic>
        <p:nvPicPr>
          <p:cNvPr id="3" name="图片 2"/>
          <p:cNvPicPr>
            <a:picLocks noChangeAspect="1"/>
          </p:cNvPicPr>
          <p:nvPr/>
        </p:nvPicPr>
        <p:blipFill>
          <a:blip r:embed="rId4"/>
          <a:stretch>
            <a:fillRect/>
          </a:stretch>
        </p:blipFill>
        <p:spPr>
          <a:xfrm>
            <a:off x="8781415" y="2971800"/>
            <a:ext cx="2165350" cy="594360"/>
          </a:xfrm>
          <a:prstGeom prst="rect">
            <a:avLst/>
          </a:prstGeom>
        </p:spPr>
      </p:pic>
      <p:pic>
        <p:nvPicPr>
          <p:cNvPr id="4" name="图片 3"/>
          <p:cNvPicPr>
            <a:picLocks noChangeAspect="1"/>
          </p:cNvPicPr>
          <p:nvPr/>
        </p:nvPicPr>
        <p:blipFill>
          <a:blip r:embed="rId5"/>
          <a:stretch>
            <a:fillRect/>
          </a:stretch>
        </p:blipFill>
        <p:spPr>
          <a:xfrm>
            <a:off x="8014335" y="927100"/>
            <a:ext cx="569595" cy="911860"/>
          </a:xfrm>
          <a:prstGeom prst="rect">
            <a:avLst/>
          </a:prstGeom>
        </p:spPr>
      </p:pic>
      <p:pic>
        <p:nvPicPr>
          <p:cNvPr id="5" name="图片 4"/>
          <p:cNvPicPr>
            <a:picLocks noChangeAspect="1"/>
          </p:cNvPicPr>
          <p:nvPr/>
        </p:nvPicPr>
        <p:blipFill>
          <a:blip r:embed="rId6"/>
          <a:stretch>
            <a:fillRect/>
          </a:stretch>
        </p:blipFill>
        <p:spPr>
          <a:xfrm>
            <a:off x="8977630" y="927100"/>
            <a:ext cx="1226820" cy="937260"/>
          </a:xfrm>
          <a:prstGeom prst="rect">
            <a:avLst/>
          </a:prstGeom>
        </p:spPr>
      </p:pic>
      <p:pic>
        <p:nvPicPr>
          <p:cNvPr id="6" name="图片 5"/>
          <p:cNvPicPr>
            <a:picLocks noChangeAspect="1"/>
          </p:cNvPicPr>
          <p:nvPr/>
        </p:nvPicPr>
        <p:blipFill>
          <a:blip r:embed="rId7"/>
          <a:stretch>
            <a:fillRect/>
          </a:stretch>
        </p:blipFill>
        <p:spPr>
          <a:xfrm>
            <a:off x="7634605" y="4236720"/>
            <a:ext cx="1146810" cy="440690"/>
          </a:xfrm>
          <a:prstGeom prst="rect">
            <a:avLst/>
          </a:prstGeom>
        </p:spPr>
      </p:pic>
      <p:pic>
        <p:nvPicPr>
          <p:cNvPr id="7" name="图片 6"/>
          <p:cNvPicPr>
            <a:picLocks noChangeAspect="1"/>
          </p:cNvPicPr>
          <p:nvPr/>
        </p:nvPicPr>
        <p:blipFill>
          <a:blip r:embed="rId8"/>
          <a:stretch>
            <a:fillRect/>
          </a:stretch>
        </p:blipFill>
        <p:spPr>
          <a:xfrm>
            <a:off x="9200515" y="4197350"/>
            <a:ext cx="1524000" cy="480060"/>
          </a:xfrm>
          <a:prstGeom prst="rect">
            <a:avLst/>
          </a:prstGeom>
        </p:spPr>
      </p:pic>
      <p:sp>
        <p:nvSpPr>
          <p:cNvPr id="8" name="矩形: 圆角 13"/>
          <p:cNvSpPr/>
          <p:nvPr/>
        </p:nvSpPr>
        <p:spPr>
          <a:xfrm>
            <a:off x="3542030" y="5697220"/>
            <a:ext cx="1938655" cy="591820"/>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rPr>
              <a:t>Assembly</a:t>
            </a:r>
          </a:p>
        </p:txBody>
      </p:sp>
      <p:sp>
        <p:nvSpPr>
          <p:cNvPr id="9" name="矩形: 圆角 13"/>
          <p:cNvSpPr/>
          <p:nvPr/>
        </p:nvSpPr>
        <p:spPr>
          <a:xfrm>
            <a:off x="6644005" y="5697220"/>
            <a:ext cx="1580515" cy="591820"/>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rPr>
              <a:t>Binning </a:t>
            </a:r>
          </a:p>
        </p:txBody>
      </p:sp>
      <p:sp>
        <p:nvSpPr>
          <p:cNvPr id="41" name="矩形: 圆角 13"/>
          <p:cNvSpPr/>
          <p:nvPr/>
        </p:nvSpPr>
        <p:spPr>
          <a:xfrm>
            <a:off x="9314180" y="5372100"/>
            <a:ext cx="2044700" cy="1200785"/>
          </a:xfrm>
          <a:prstGeom prst="roundRect">
            <a:avLst/>
          </a:prstGeom>
          <a:solidFill>
            <a:srgbClr val="8EA604"/>
          </a:solidFill>
          <a:ln w="38100">
            <a:solidFill>
              <a:srgbClr val="F5BB00"/>
            </a:solidFill>
            <a:prstDash val="solid"/>
          </a:ln>
        </p:spPr>
        <p:style>
          <a:lnRef idx="3">
            <a:schemeClr val="accent4"/>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1600" b="1">
                <a:solidFill>
                  <a:schemeClr val="bg1"/>
                </a:solidFill>
                <a:latin typeface="Arial" panose="020B0604020202020204" pitchFamily="34" charset="0"/>
                <a:cs typeface="Arial" panose="020B0604020202020204" pitchFamily="34" charset="0"/>
                <a:sym typeface="+mn-ea"/>
              </a:rPr>
              <a:t>Taxonomy, </a:t>
            </a:r>
            <a:r>
              <a:rPr lang="en-US" sz="1600" b="1">
                <a:solidFill>
                  <a:schemeClr val="bg1"/>
                </a:solidFill>
                <a:latin typeface="Arial" panose="020B0604020202020204" pitchFamily="34" charset="0"/>
                <a:cs typeface="Arial" panose="020B0604020202020204" pitchFamily="34" charset="0"/>
              </a:rPr>
              <a:t>Gene prediction &amp; functional annotation</a:t>
            </a:r>
          </a:p>
        </p:txBody>
      </p:sp>
      <p:cxnSp>
        <p:nvCxnSpPr>
          <p:cNvPr id="11" name="直接连接符 67"/>
          <p:cNvCxnSpPr/>
          <p:nvPr/>
        </p:nvCxnSpPr>
        <p:spPr>
          <a:xfrm>
            <a:off x="4511068" y="4991508"/>
            <a:ext cx="0" cy="499745"/>
          </a:xfrm>
          <a:prstGeom prst="line">
            <a:avLst/>
          </a:prstGeom>
          <a:ln w="57150">
            <a:solidFill>
              <a:srgbClr val="F5BB00"/>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2" name="直接连接符 67"/>
          <p:cNvCxnSpPr/>
          <p:nvPr/>
        </p:nvCxnSpPr>
        <p:spPr>
          <a:xfrm>
            <a:off x="5713758" y="5969408"/>
            <a:ext cx="544830" cy="5080"/>
          </a:xfrm>
          <a:prstGeom prst="line">
            <a:avLst/>
          </a:prstGeom>
          <a:ln w="57150">
            <a:solidFill>
              <a:srgbClr val="F5BB00"/>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3" name="直接连接符 67"/>
          <p:cNvCxnSpPr/>
          <p:nvPr/>
        </p:nvCxnSpPr>
        <p:spPr>
          <a:xfrm>
            <a:off x="8546493" y="5974488"/>
            <a:ext cx="544830" cy="5080"/>
          </a:xfrm>
          <a:prstGeom prst="line">
            <a:avLst/>
          </a:prstGeom>
          <a:ln w="57150">
            <a:solidFill>
              <a:srgbClr val="F5BB00"/>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I1MmNiMjM4ZjA1MmE1MGQ0YzU1YjE3YTI4NzJjOTA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2738</Words>
  <Application>Microsoft Office PowerPoint</Application>
  <PresentationFormat>Widescreen</PresentationFormat>
  <Paragraphs>306</Paragraphs>
  <Slides>35</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等线</vt:lpstr>
      <vt:lpstr>等线 Light</vt:lpstr>
      <vt:lpstr>Arial</vt:lpstr>
      <vt:lpstr>Calibri</vt:lpstr>
      <vt:lpstr>Calibri Light</vt:lpstr>
      <vt:lpstr>Courier New</vt:lpstr>
      <vt:lpstr>Times New Roman</vt:lpstr>
      <vt:lpstr>Office Theme</vt:lpstr>
      <vt:lpstr>1_Office Theme</vt:lpstr>
      <vt:lpstr>Course Project 2: Microbiome data analysis of Zygnema green algae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Recourse information</vt:lpstr>
      <vt:lpstr>Reminder before starting</vt:lpstr>
      <vt:lpstr>Overview</vt:lpstr>
      <vt:lpstr>Part 0 Data preparation</vt:lpstr>
      <vt:lpstr>Zygnema circumcarinatum MZCH241</vt:lpstr>
      <vt:lpstr>PowerPoint Presentation</vt:lpstr>
      <vt:lpstr>Part I Data preprocessing (~2 hrs)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II Remove host reads (~ 1-2 hrs)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 Data preparation</dc:title>
  <dc:creator>Xinpeng Zhang</dc:creator>
  <cp:lastModifiedBy>Yi Xing</cp:lastModifiedBy>
  <cp:revision>59</cp:revision>
  <dcterms:created xsi:type="dcterms:W3CDTF">2023-10-02T21:25:00Z</dcterms:created>
  <dcterms:modified xsi:type="dcterms:W3CDTF">2024-11-21T19:53:56Z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EB0DD88FEA104FD9B306B68D64BBD549_13</vt:lpwstr>
  </property>
  <property fmtid="{D5CDD505-2E9C-101B-9397-08002B2CF9AE}" pid="3" name="KSOProductBuildVer">
    <vt:lpwstr>2052-12.1.0.18912</vt:lpwstr>
  </property>
</Properties>
</file>